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92" r:id="rId23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>
          <p15:clr>
            <a:srgbClr val="A4A3A4"/>
          </p15:clr>
        </p15:guide>
        <p15:guide id="2" orient="horz" pos="4373">
          <p15:clr>
            <a:srgbClr val="A4A3A4"/>
          </p15:clr>
        </p15:guide>
        <p15:guide id="3" pos="287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1A66EDD-3DAB-4C5B-A090-DC80EC1FD486}" styleName="Normal Style 1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lum val="9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lum val="8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lum val="8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65"/>
    <p:restoredTop sz="98848"/>
  </p:normalViewPr>
  <p:slideViewPr>
    <p:cSldViewPr>
      <p:cViewPr varScale="1">
        <p:scale>
          <a:sx n="114" d="100"/>
          <a:sy n="114" d="100"/>
        </p:scale>
        <p:origin x="1650" y="96"/>
      </p:cViewPr>
      <p:guideLst>
        <p:guide orient="horz" pos="2151"/>
        <p:guide orient="horz" pos="4373"/>
        <p:guide pos="287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70" y="-102"/>
      </p:cViewPr>
      <p:guideLst>
        <p:guide orient="horz" pos="3126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 lang="ko-KR" altLang="en-US"/>
            </a:pPr>
            <a:fld id="{F4184AD6-88A5-4725-8314-CEAFD1575BC4}" type="datetime1">
              <a:rPr lang="ko-KR" altLang="en-US"/>
              <a:pPr lvl="0">
                <a:defRPr lang="ko-KR" altLang="en-US"/>
              </a:pPr>
              <a:t>2022-03-07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 lang="ko-KR" altLang="en-US"/>
            </a:pPr>
            <a:fld id="{F8F2F68D-7451-498F-866C-1C2AB720E438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 lang="ko-KR" altLang="en-US"/>
            </a:pPr>
            <a:fld id="{93EE8FE1-8120-4D42-B0C1-3A082A5FA354}" type="datetime1">
              <a:rPr lang="ko-KR" altLang="en-US"/>
              <a:pPr lvl="0">
                <a:defRPr lang="ko-KR" altLang="en-US"/>
              </a:pPr>
              <a:t>2022-03-07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 lang="ko-KR" altLang="en-US"/>
            </a:pPr>
            <a:fld id="{C0145EEA-B245-4142-9611-17F4F905E63E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421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4991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13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0986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1418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콘텐츠 2개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4539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A4DAA-07D6-4218-88F3-94B11234BDEB}" type="datetimeFigureOut">
              <a:rPr lang="ko-KR" altLang="en-US"/>
              <a:pPr>
                <a:defRPr/>
              </a:pPr>
              <a:t>2022-03-07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88905-4EAF-499E-896F-E408D4A0FD0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1BB58-6568-475F-B385-FE772CE1D9AD}" type="datetimeFigureOut">
              <a:rPr lang="ko-KR" altLang="en-US"/>
              <a:pPr>
                <a:defRPr/>
              </a:pPr>
              <a:t>2022-03-07</a:t>
            </a:fld>
            <a:endParaRPr lang="ko-KR" altLang="en-US" dirty="0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F7575-3EA5-4C22-941C-432CEABF3AF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9" name="그림 8" descr="그림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8656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50" r:id="rId3"/>
    <p:sldLayoutId id="2147483651" r:id="rId4"/>
    <p:sldLayoutId id="2147483654" r:id="rId5"/>
    <p:sldLayoutId id="2147483653" r:id="rId6"/>
    <p:sldLayoutId id="2147483656" r:id="rId7"/>
    <p:sldLayoutId id="2147483657" r:id="rId8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>
            <a:spLocks noChangeAspect="1"/>
          </p:cNvSpPr>
          <p:nvPr/>
        </p:nvSpPr>
        <p:spPr bwMode="gray">
          <a:xfrm flipH="1">
            <a:off x="0" y="2000240"/>
            <a:ext cx="5931237" cy="1495794"/>
          </a:xfrm>
          <a:prstGeom prst="rect">
            <a:avLst/>
          </a:prstGeom>
        </p:spPr>
        <p:txBody>
          <a:bodyPr lIns="0" tIns="0" rIns="0" bIns="0" anchor="ctr">
            <a:spAutoFit/>
            <a:scene3d>
              <a:camera prst="orthographicFront"/>
              <a:lightRig rig="brightRoom" dir="tl"/>
            </a:scene3d>
            <a:sp3d extrusionH="44450" contourW="31750" prstMaterial="flat">
              <a:bevelT w="0" prst="artDeco"/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pPr algn="ctr" defTabSz="885825">
              <a:lnSpc>
                <a:spcPct val="90000"/>
              </a:lnSpc>
              <a:buClr>
                <a:srgbClr val="7F7F7F"/>
              </a:buClr>
              <a:buSzPct val="140000"/>
              <a:tabLst>
                <a:tab pos="5648325" algn="l"/>
              </a:tabLst>
              <a:defRPr/>
            </a:pPr>
            <a:r>
              <a:rPr lang="ko-KR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sym typeface="Monotype Sorts"/>
              </a:rPr>
              <a:t>회사소개서</a:t>
            </a:r>
            <a:endParaRPr lang="en-US" altLang="ko-KR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  <a:sym typeface="Monotype Sorts"/>
            </a:endParaRPr>
          </a:p>
          <a:p>
            <a:pPr algn="ctr" defTabSz="885825">
              <a:lnSpc>
                <a:spcPct val="90000"/>
              </a:lnSpc>
              <a:buClr>
                <a:srgbClr val="7F7F7F"/>
              </a:buClr>
              <a:buSzPct val="140000"/>
              <a:tabLst>
                <a:tab pos="5648325" algn="l"/>
              </a:tabLst>
              <a:defRPr/>
            </a:pPr>
            <a:endParaRPr lang="ko-KR" alt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  <a:sym typeface="Monotype Sort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780928"/>
            <a:ext cx="32766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자유형 5"/>
          <p:cNvSpPr/>
          <p:nvPr/>
        </p:nvSpPr>
        <p:spPr>
          <a:xfrm>
            <a:off x="71406" y="101232"/>
            <a:ext cx="9072594" cy="756000"/>
          </a:xfrm>
          <a:custGeom>
            <a:avLst/>
            <a:gdLst>
              <a:gd name="connsiteX0" fmla="*/ 0 w 9072594"/>
              <a:gd name="connsiteY0" fmla="*/ 0 h 785818"/>
              <a:gd name="connsiteX1" fmla="*/ 9072594 w 9072594"/>
              <a:gd name="connsiteY1" fmla="*/ 0 h 785818"/>
              <a:gd name="connsiteX2" fmla="*/ 9072594 w 9072594"/>
              <a:gd name="connsiteY2" fmla="*/ 785818 h 785818"/>
              <a:gd name="connsiteX3" fmla="*/ 0 w 9072594"/>
              <a:gd name="connsiteY3" fmla="*/ 785818 h 785818"/>
              <a:gd name="connsiteX4" fmla="*/ 0 w 9072594"/>
              <a:gd name="connsiteY4" fmla="*/ 0 h 78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2594" h="785818">
                <a:moveTo>
                  <a:pt x="0" y="0"/>
                </a:moveTo>
                <a:lnTo>
                  <a:pt x="9072594" y="0"/>
                </a:lnTo>
                <a:lnTo>
                  <a:pt x="9072594" y="785818"/>
                </a:lnTo>
                <a:lnTo>
                  <a:pt x="0" y="78581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4" name="Rectangle 864"/>
          <p:cNvSpPr>
            <a:spLocks noChangeArrowheads="1"/>
          </p:cNvSpPr>
          <p:nvPr/>
        </p:nvSpPr>
        <p:spPr>
          <a:xfrm>
            <a:off x="928662" y="290104"/>
            <a:ext cx="5500726" cy="33239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42188">
              <a:lnSpc>
                <a:spcPct val="90000"/>
              </a:lnSpc>
              <a:buSzPct val="60000"/>
              <a:defRPr lang="ko-KR"/>
            </a:pPr>
            <a:r>
              <a:rPr lang="en-US" altLang="ko-KR" sz="2400" b="1" i="0" u="none" kern="1200" spc="-50" baseline="0">
                <a:latin typeface="맑은 고딕"/>
                <a:ea typeface="맑은 고딕"/>
              </a:rPr>
              <a:t>01. </a:t>
            </a:r>
            <a:r>
              <a:rPr lang="ko-KR" altLang="en-US" sz="2400" b="1" i="0" u="none" kern="1200" spc="-50" baseline="0">
                <a:latin typeface="맑은 고딕"/>
                <a:ea typeface="맑은 고딕"/>
              </a:rPr>
              <a:t>보유 기술 현황</a:t>
            </a:r>
            <a:endParaRPr lang="en-US" altLang="ko-KR" sz="2400" b="1" i="0" u="none" kern="1200" spc="-50" baseline="0">
              <a:latin typeface="맑은 고딕"/>
              <a:ea typeface="맑은 고딕"/>
            </a:endParaRPr>
          </a:p>
        </p:txBody>
      </p:sp>
      <p:sp>
        <p:nvSpPr>
          <p:cNvPr id="5" name="Rectangle 864"/>
          <p:cNvSpPr>
            <a:spLocks noChangeArrowheads="1"/>
          </p:cNvSpPr>
          <p:nvPr/>
        </p:nvSpPr>
        <p:spPr>
          <a:xfrm>
            <a:off x="8001024" y="428604"/>
            <a:ext cx="3214710" cy="400071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42188">
              <a:lnSpc>
                <a:spcPct val="90000"/>
              </a:lnSpc>
              <a:buSzPct val="60000"/>
              <a:defRPr lang="ko-KR"/>
            </a:pPr>
            <a:r>
              <a:rPr lang="en-US" altLang="ko-KR" sz="1400" b="1">
                <a:latin typeface="맑은 고딕"/>
                <a:ea typeface="맑은 고딕"/>
              </a:rPr>
              <a:t>Ⅱ </a:t>
            </a:r>
            <a:r>
              <a:rPr lang="ko-KR" altLang="en-US" sz="1400" b="1">
                <a:latin typeface="맑은 고딕"/>
                <a:ea typeface="맑은 고딕"/>
              </a:rPr>
              <a:t>사업 현황</a:t>
            </a:r>
          </a:p>
          <a:p>
            <a:pPr defTabSz="942188">
              <a:lnSpc>
                <a:spcPct val="90000"/>
              </a:lnSpc>
              <a:buSzPct val="60000"/>
              <a:defRPr lang="ko-KR"/>
            </a:pPr>
            <a:endParaRPr lang="en-US" altLang="ko-KR" sz="1400" b="1" i="0" u="none" kern="1200" spc="-50" baseline="0">
              <a:latin typeface="맑은 고딕"/>
              <a:ea typeface="맑은 고딕"/>
            </a:endParaRPr>
          </a:p>
        </p:txBody>
      </p:sp>
      <p:sp>
        <p:nvSpPr>
          <p:cNvPr id="12292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514928" y="6378464"/>
            <a:ext cx="467072" cy="365125"/>
          </a:xfrm>
          <a:noFill/>
          <a:ln>
            <a:miter/>
          </a:ln>
        </p:spPr>
        <p:txBody>
          <a:bodyPr/>
          <a:lstStyle/>
          <a:p>
            <a:pPr lvl="0">
              <a:defRPr lang="ko-KR" altLang="en-US"/>
            </a:pPr>
            <a:fld id="{A1C4FA34-65C2-4281-8617-D81C2319A3C7}" type="slidenum">
              <a:rPr lang="en-US" altLang="ko-KR"/>
              <a:pPr lvl="0">
                <a:defRPr lang="ko-KR" altLang="en-US"/>
              </a:pPr>
              <a:t>10</a:t>
            </a:fld>
            <a:endParaRPr lang="en-US" altLang="ko-KR" dirty="0"/>
          </a:p>
        </p:txBody>
      </p:sp>
      <p:sp>
        <p:nvSpPr>
          <p:cNvPr id="8" name="제목 1"/>
          <p:cNvSpPr txBox="1"/>
          <p:nvPr/>
        </p:nvSpPr>
        <p:spPr>
          <a:xfrm>
            <a:off x="71406" y="908720"/>
            <a:ext cx="4641747" cy="735607"/>
          </a:xfrm>
          <a:prstGeom prst="rect">
            <a:avLst/>
          </a:prstGeom>
        </p:spPr>
        <p:txBody>
          <a:bodyPr vert="horz" lIns="84406" tIns="42203" rIns="84406" bIns="42203" anchor="ctr">
            <a:normAutofit/>
          </a:bodyPr>
          <a:lstStyle>
            <a:lvl1pPr algn="l" defTabSz="990539" rtl="0" eaLnBrk="1" latinLnBrk="1" hangingPunct="1">
              <a:spcBef>
                <a:spcPct val="0"/>
              </a:spcBef>
              <a:buNone/>
              <a:defRPr lang="ko-KR" altLang="en-US" sz="2708" b="1" kern="1200" baseline="0" dirty="0">
                <a:solidFill>
                  <a:schemeClr val="accent3">
                    <a:lumMod val="50000"/>
                  </a:schemeClr>
                </a:solidFill>
                <a:latin typeface="Noto Sans"/>
                <a:ea typeface="맑은 고딕"/>
                <a:cs typeface="+mj-cs"/>
              </a:defRPr>
            </a:lvl1pPr>
          </a:lstStyle>
          <a:p>
            <a:pPr lvl="0">
              <a:defRPr lang="ko-KR" altLang="en-US"/>
            </a:pPr>
            <a:r>
              <a:rPr lang="en-US" altLang="ko-KR" sz="1400">
                <a:latin typeface="나눔고딕 ExtraBold"/>
                <a:ea typeface="나눔고딕 ExtraBold"/>
              </a:rPr>
              <a:t>01-1. </a:t>
            </a:r>
            <a:r>
              <a:rPr lang="ko-KR" altLang="en-US" sz="1400">
                <a:latin typeface="나눔고딕 ExtraBold"/>
                <a:ea typeface="나눔고딕 ExtraBold"/>
              </a:rPr>
              <a:t>기술상용화 실적</a:t>
            </a:r>
          </a:p>
        </p:txBody>
      </p:sp>
      <p:sp>
        <p:nvSpPr>
          <p:cNvPr id="9" name="제목 1"/>
          <p:cNvSpPr txBox="1"/>
          <p:nvPr/>
        </p:nvSpPr>
        <p:spPr>
          <a:xfrm>
            <a:off x="392682" y="1449563"/>
            <a:ext cx="6987630" cy="735607"/>
          </a:xfrm>
          <a:prstGeom prst="rect">
            <a:avLst/>
          </a:prstGeom>
        </p:spPr>
        <p:txBody>
          <a:bodyPr vert="horz" lIns="84406" tIns="42203" rIns="84406" bIns="42203" anchor="ctr">
            <a:normAutofit/>
          </a:bodyPr>
          <a:lstStyle>
            <a:lvl1pPr algn="l" defTabSz="990539" rtl="0" eaLnBrk="1" latinLnBrk="1" hangingPunct="1">
              <a:spcBef>
                <a:spcPct val="0"/>
              </a:spcBef>
              <a:buNone/>
              <a:defRPr lang="ko-KR" altLang="en-US" sz="2708" b="1" kern="1200" baseline="0" dirty="0">
                <a:solidFill>
                  <a:schemeClr val="accent3">
                    <a:lumMod val="50000"/>
                  </a:schemeClr>
                </a:solidFill>
                <a:latin typeface="Noto Sans"/>
                <a:ea typeface="맑은 고딕"/>
                <a:cs typeface="+mj-cs"/>
              </a:defRPr>
            </a:lvl1pPr>
          </a:lstStyle>
          <a:p>
            <a:pPr lvl="0">
              <a:defRPr lang="ko-KR" altLang="en-US"/>
            </a:pPr>
            <a:r>
              <a:rPr lang="en-US" altLang="ko-KR" sz="1400">
                <a:solidFill>
                  <a:schemeClr val="tx1"/>
                </a:solidFill>
                <a:latin typeface="나눔고딕 ExtraBold"/>
                <a:ea typeface="나눔고딕 ExtraBold"/>
              </a:rPr>
              <a:t>1) LED BAR </a:t>
            </a:r>
            <a:r>
              <a:rPr lang="ko-KR" altLang="en-US" sz="1400">
                <a:solidFill>
                  <a:schemeClr val="tx1"/>
                </a:solidFill>
                <a:latin typeface="나눔고딕 ExtraBold"/>
                <a:ea typeface="나눔고딕 ExtraBold"/>
              </a:rPr>
              <a:t>제조</a:t>
            </a:r>
            <a:r>
              <a:rPr lang="ko-KR" altLang="en-US" sz="1400">
                <a:solidFill>
                  <a:schemeClr val="tx1"/>
                </a:solidFill>
                <a:latin typeface="맑은 고딕"/>
                <a:cs typeface="굴림"/>
              </a:rPr>
              <a:t>기술</a:t>
            </a:r>
          </a:p>
          <a:p>
            <a:pPr lvl="0">
              <a:defRPr lang="ko-KR" altLang="en-US"/>
            </a:pPr>
            <a:r>
              <a:rPr lang="en-US" altLang="ko-KR" sz="1400">
                <a:solidFill>
                  <a:schemeClr val="tx1"/>
                </a:solidFill>
                <a:latin typeface="나눔고딕 ExtraBold"/>
                <a:ea typeface="나눔고딕 ExtraBold"/>
              </a:rPr>
              <a:t> </a:t>
            </a:r>
            <a:endParaRPr lang="ko-KR" altLang="en-US" sz="1400">
              <a:solidFill>
                <a:schemeClr val="tx1"/>
              </a:solidFill>
              <a:latin typeface="나눔고딕 ExtraBold"/>
              <a:ea typeface="나눔고딕 ExtraBold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395536" y="1997224"/>
            <a:ext cx="8352928" cy="12961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 lang="ko-KR" altLang="en-US"/>
            </a:pPr>
            <a:r>
              <a:rPr lang="ko-KR" altLang="en-US" sz="1600" b="1">
                <a:solidFill>
                  <a:schemeClr val="tx1"/>
                </a:solidFill>
              </a:rPr>
              <a:t>기술의 개요 </a:t>
            </a:r>
            <a:r>
              <a:rPr lang="en-US" altLang="ko-KR" sz="1600" b="1">
                <a:solidFill>
                  <a:schemeClr val="tx1"/>
                </a:solidFill>
              </a:rPr>
              <a:t>:</a:t>
            </a:r>
            <a:r>
              <a:rPr lang="ko-KR" altLang="en-US" sz="1600" b="1">
                <a:solidFill>
                  <a:schemeClr val="tx1"/>
                </a:solidFill>
              </a:rPr>
              <a:t> </a:t>
            </a:r>
            <a:r>
              <a:rPr lang="en-US" altLang="ko-KR" sz="1600" b="1">
                <a:solidFill>
                  <a:schemeClr val="tx1"/>
                </a:solidFill>
              </a:rPr>
              <a:t>SMT</a:t>
            </a:r>
            <a:r>
              <a:rPr lang="ko-KR" altLang="en-US" sz="1600" b="1">
                <a:solidFill>
                  <a:schemeClr val="tx1"/>
                </a:solidFill>
              </a:rPr>
              <a:t> 설비를 이용하여 </a:t>
            </a:r>
            <a:r>
              <a:rPr lang="en-US" altLang="ko-KR" sz="1600" b="1">
                <a:solidFill>
                  <a:schemeClr val="tx1"/>
                </a:solidFill>
              </a:rPr>
              <a:t>LED BAR</a:t>
            </a:r>
            <a:r>
              <a:rPr lang="ko-KR" altLang="en-US" sz="1600" b="1">
                <a:solidFill>
                  <a:schemeClr val="tx1"/>
                </a:solidFill>
              </a:rPr>
              <a:t> 제조기술</a:t>
            </a:r>
          </a:p>
          <a:p>
            <a:pPr lvl="0">
              <a:defRPr lang="ko-KR" altLang="en-US"/>
            </a:pPr>
            <a:r>
              <a:rPr lang="en-US" altLang="ko-KR" sz="1600" b="1">
                <a:solidFill>
                  <a:schemeClr val="tx1"/>
                </a:solidFill>
              </a:rPr>
              <a:t>-</a:t>
            </a:r>
            <a:r>
              <a:rPr lang="ko-KR" altLang="en-US" sz="1600" b="1">
                <a:solidFill>
                  <a:schemeClr val="tx1"/>
                </a:solidFill>
              </a:rPr>
              <a:t>주문즉시 제작 가능하며, 2700</a:t>
            </a:r>
            <a:r>
              <a:rPr lang="en-US" altLang="ko-KR" sz="1600" b="1">
                <a:solidFill>
                  <a:schemeClr val="tx1"/>
                </a:solidFill>
              </a:rPr>
              <a:t>K</a:t>
            </a:r>
            <a:r>
              <a:rPr lang="ko-KR" altLang="en-US" sz="1600" b="1">
                <a:solidFill>
                  <a:schemeClr val="tx1"/>
                </a:solidFill>
              </a:rPr>
              <a:t>~9000</a:t>
            </a:r>
            <a:r>
              <a:rPr lang="en-US" altLang="ko-KR" sz="1600" b="1">
                <a:solidFill>
                  <a:schemeClr val="tx1"/>
                </a:solidFill>
              </a:rPr>
              <a:t>K</a:t>
            </a:r>
            <a:r>
              <a:rPr lang="ko-KR" altLang="en-US" sz="1600" b="1">
                <a:solidFill>
                  <a:schemeClr val="tx1"/>
                </a:solidFill>
              </a:rPr>
              <a:t> 다양한 전구색, </a:t>
            </a:r>
            <a:r>
              <a:rPr lang="en-US" altLang="ko-KR" sz="1600" b="1">
                <a:solidFill>
                  <a:schemeClr val="tx1"/>
                </a:solidFill>
              </a:rPr>
              <a:t>12V/24V </a:t>
            </a:r>
            <a:r>
              <a:rPr lang="ko-KR" altLang="en-US" sz="1600" b="1">
                <a:solidFill>
                  <a:schemeClr val="tx1"/>
                </a:solidFill>
              </a:rPr>
              <a:t>생산</a:t>
            </a:r>
          </a:p>
          <a:p>
            <a:pPr lvl="0">
              <a:defRPr lang="ko-KR" altLang="en-US"/>
            </a:pPr>
            <a:r>
              <a:rPr lang="ko-KR" altLang="en-US" sz="1600" b="1">
                <a:solidFill>
                  <a:schemeClr val="tx1"/>
                </a:solidFill>
              </a:rPr>
              <a:t>-자동화 방수 몰딩 설비 구축으로 신속한 방수 작업 가능 / 비방수 / 커버형 선택</a:t>
            </a:r>
          </a:p>
          <a:p>
            <a:pPr lvl="0">
              <a:defRPr lang="ko-KR" altLang="en-US"/>
            </a:pPr>
            <a:r>
              <a:rPr lang="ko-KR" altLang="en-US" sz="1600" b="1">
                <a:solidFill>
                  <a:schemeClr val="tx1"/>
                </a:solidFill>
              </a:rPr>
              <a:t>-최고 3</a:t>
            </a:r>
            <a:r>
              <a:rPr lang="en-US" altLang="ko-KR" sz="1600" b="1">
                <a:solidFill>
                  <a:schemeClr val="tx1"/>
                </a:solidFill>
              </a:rPr>
              <a:t>M</a:t>
            </a:r>
            <a:r>
              <a:rPr lang="ko-KR" altLang="en-US" sz="1600" b="1">
                <a:solidFill>
                  <a:schemeClr val="tx1"/>
                </a:solidFill>
              </a:rPr>
              <a:t>까지 주문제작 가능, 고객이 원하는 점등 페턴, </a:t>
            </a:r>
            <a:r>
              <a:rPr lang="en-US" altLang="ko-KR" sz="1600" b="1">
                <a:solidFill>
                  <a:schemeClr val="tx1"/>
                </a:solidFill>
              </a:rPr>
              <a:t>LED </a:t>
            </a:r>
            <a:r>
              <a:rPr lang="ko-KR" altLang="en-US" sz="1600" b="1">
                <a:solidFill>
                  <a:schemeClr val="tx1"/>
                </a:solidFill>
              </a:rPr>
              <a:t>배열 회로 개발 제작</a:t>
            </a:r>
          </a:p>
          <a:p>
            <a:pPr lvl="0">
              <a:defRPr lang="ko-KR" altLang="en-US"/>
            </a:pPr>
            <a:r>
              <a:rPr lang="en-US" altLang="ko-KR" sz="1600" b="1">
                <a:solidFill>
                  <a:schemeClr val="tx1"/>
                </a:solidFill>
              </a:rPr>
              <a:t> </a:t>
            </a:r>
            <a:endParaRPr lang="ko-KR" altLang="en-US" sz="1600" b="1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95536" y="3437384"/>
            <a:ext cx="8352928" cy="26642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 lang="ko-KR" altLang="en-US"/>
            </a:pPr>
            <a:r>
              <a:rPr lang="en-US" altLang="ko-KR"/>
              <a:t> </a:t>
            </a:r>
            <a:r>
              <a:rPr lang="ko-KR" altLang="en-US" sz="1600" b="1">
                <a:solidFill>
                  <a:schemeClr val="tx1"/>
                </a:solidFill>
              </a:rPr>
              <a:t>제품 소개</a:t>
            </a: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ko-KR" altLang="en-US" b="1"/>
          </a:p>
        </p:txBody>
      </p:sp>
      <p:sp>
        <p:nvSpPr>
          <p:cNvPr id="12" name="직사각형 11"/>
          <p:cNvSpPr/>
          <p:nvPr/>
        </p:nvSpPr>
        <p:spPr>
          <a:xfrm>
            <a:off x="395536" y="6245696"/>
            <a:ext cx="5195295" cy="4956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 lang="ko-KR" altLang="en-US"/>
            </a:pPr>
            <a:endParaRPr lang="ko-KR" altLang="en-US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r>
              <a:rPr lang="ko-KR" altLang="en-US" sz="1600" b="1">
                <a:solidFill>
                  <a:schemeClr val="tx1"/>
                </a:solidFill>
              </a:rPr>
              <a:t>매출액 </a:t>
            </a:r>
            <a:r>
              <a:rPr lang="en-US" altLang="ko-KR" sz="1600" b="1">
                <a:solidFill>
                  <a:schemeClr val="tx1"/>
                </a:solidFill>
              </a:rPr>
              <a:t>: </a:t>
            </a:r>
            <a:r>
              <a:rPr lang="ko-KR" altLang="en-US" sz="1200">
                <a:solidFill>
                  <a:schemeClr val="tx1"/>
                </a:solidFill>
              </a:rPr>
              <a:t>년 약 1</a:t>
            </a:r>
            <a:r>
              <a:rPr lang="en-US" altLang="ko-KR" sz="1200">
                <a:solidFill>
                  <a:schemeClr val="tx1"/>
                </a:solidFill>
              </a:rPr>
              <a:t>0</a:t>
            </a:r>
            <a:r>
              <a:rPr lang="ko-KR" altLang="en-US" sz="1200">
                <a:solidFill>
                  <a:schemeClr val="tx1"/>
                </a:solidFill>
              </a:rPr>
              <a:t>억(</a:t>
            </a:r>
            <a:r>
              <a:rPr lang="en-US" altLang="ko-KR" sz="1200">
                <a:solidFill>
                  <a:schemeClr val="tx1"/>
                </a:solidFill>
              </a:rPr>
              <a:t>21</a:t>
            </a:r>
            <a:r>
              <a:rPr lang="ko-KR" altLang="en-US" sz="1200">
                <a:solidFill>
                  <a:schemeClr val="tx1"/>
                </a:solidFill>
              </a:rPr>
              <a:t>%)</a:t>
            </a: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r>
              <a:rPr lang="en-US" altLang="ko-KR" sz="1600" b="1">
                <a:solidFill>
                  <a:schemeClr val="tx1"/>
                </a:solidFill>
              </a:rPr>
              <a:t> </a:t>
            </a:r>
            <a:endParaRPr lang="ko-KR" altLang="en-US" sz="1600" b="1">
              <a:solidFill>
                <a:schemeClr val="tx1"/>
              </a:solidFill>
            </a:endParaRPr>
          </a:p>
        </p:txBody>
      </p:sp>
      <p:grpSp>
        <p:nvGrpSpPr>
          <p:cNvPr id="13" name="Group 24"/>
          <p:cNvGrpSpPr/>
          <p:nvPr/>
        </p:nvGrpSpPr>
        <p:grpSpPr>
          <a:xfrm>
            <a:off x="687423" y="3981543"/>
            <a:ext cx="2055050" cy="1259869"/>
            <a:chOff x="339" y="815"/>
            <a:chExt cx="2407" cy="1418"/>
          </a:xfrm>
        </p:grpSpPr>
        <p:sp>
          <p:nvSpPr>
            <p:cNvPr id="14" name="Rectangle 25"/>
            <p:cNvSpPr>
              <a:spLocks noChangeArrowheads="1"/>
            </p:cNvSpPr>
            <p:nvPr/>
          </p:nvSpPr>
          <p:spPr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 lang="ko-KR"/>
              </a:pPr>
              <a:endParaRPr lang="ko-KR" altLang="en-US">
                <a:ea typeface="돋움"/>
              </a:endParaRPr>
            </a:p>
          </p:txBody>
        </p:sp>
        <p:sp>
          <p:nvSpPr>
            <p:cNvPr id="15" name="Rectangle 26"/>
            <p:cNvSpPr>
              <a:spLocks noChangeArrowheads="1"/>
            </p:cNvSpPr>
            <p:nvPr/>
          </p:nvSpPr>
          <p:spPr>
            <a:xfrm>
              <a:off x="387" y="869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/>
            </a:ln>
          </p:spPr>
          <p:txBody>
            <a:bodyPr wrap="none" anchor="ctr"/>
            <a:lstStyle/>
            <a:p>
              <a:pPr algn="ctr">
                <a:defRPr lang="ko-KR" altLang="en-US"/>
              </a:pPr>
              <a:r>
                <a:rPr lang="ko-KR" altLang="en-US" sz="1400">
                  <a:ea typeface="돋움"/>
                </a:rPr>
                <a:t>제품사진</a:t>
              </a: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611560" y="5343563"/>
            <a:ext cx="2234500" cy="605717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 lang="ko-KR"/>
            </a:pP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PCB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BAR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형태, 방수/</a:t>
            </a: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None/>
              <a:defRPr lang="ko-KR"/>
            </a:pPr>
            <a:r>
              <a:rPr lang="ko-KR" alt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비방수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/커버형, 최고 3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M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까지 </a:t>
            </a:r>
          </a:p>
        </p:txBody>
      </p:sp>
      <p:grpSp>
        <p:nvGrpSpPr>
          <p:cNvPr id="17" name="Group 24"/>
          <p:cNvGrpSpPr/>
          <p:nvPr/>
        </p:nvGrpSpPr>
        <p:grpSpPr>
          <a:xfrm>
            <a:off x="3580178" y="4029521"/>
            <a:ext cx="2055050" cy="1259869"/>
            <a:chOff x="339" y="815"/>
            <a:chExt cx="2407" cy="1418"/>
          </a:xfrm>
        </p:grpSpPr>
        <p:sp>
          <p:nvSpPr>
            <p:cNvPr id="18" name="Rectangle 25"/>
            <p:cNvSpPr>
              <a:spLocks noChangeArrowheads="1"/>
            </p:cNvSpPr>
            <p:nvPr/>
          </p:nvSpPr>
          <p:spPr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 lang="ko-KR"/>
              </a:pPr>
              <a:endParaRPr lang="ko-KR" altLang="en-US">
                <a:ea typeface="돋움"/>
              </a:endParaRPr>
            </a:p>
          </p:txBody>
        </p:sp>
        <p:sp>
          <p:nvSpPr>
            <p:cNvPr id="19" name="Rectangle 26"/>
            <p:cNvSpPr>
              <a:spLocks noChangeArrowheads="1"/>
            </p:cNvSpPr>
            <p:nvPr/>
          </p:nvSpPr>
          <p:spPr>
            <a:xfrm>
              <a:off x="387" y="868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/>
            </a:ln>
          </p:spPr>
          <p:txBody>
            <a:bodyPr wrap="none" anchor="ctr"/>
            <a:lstStyle/>
            <a:p>
              <a:pPr algn="ctr">
                <a:defRPr lang="ko-KR" altLang="en-US"/>
              </a:pPr>
              <a:r>
                <a:rPr lang="ko-KR" altLang="en-US" sz="1400">
                  <a:ea typeface="돋움"/>
                </a:rPr>
                <a:t>제품사진</a:t>
              </a:r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3563888" y="5301208"/>
            <a:ext cx="2174977" cy="802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 lang="ko-KR"/>
            </a:pP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식물성장 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BAR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로 광합성과 생육촉진에 필요한 </a:t>
            </a:r>
            <a:r>
              <a:rPr lang="ko-KR" alt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파장대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LED CHIP 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사용 제작</a:t>
            </a:r>
          </a:p>
        </p:txBody>
      </p:sp>
      <p:grpSp>
        <p:nvGrpSpPr>
          <p:cNvPr id="21" name="Group 24"/>
          <p:cNvGrpSpPr/>
          <p:nvPr/>
        </p:nvGrpSpPr>
        <p:grpSpPr>
          <a:xfrm>
            <a:off x="6189358" y="4017818"/>
            <a:ext cx="2055050" cy="1259869"/>
            <a:chOff x="339" y="815"/>
            <a:chExt cx="2407" cy="1418"/>
          </a:xfrm>
        </p:grpSpPr>
        <p:sp>
          <p:nvSpPr>
            <p:cNvPr id="22" name="Rectangle 25"/>
            <p:cNvSpPr>
              <a:spLocks noChangeArrowheads="1"/>
            </p:cNvSpPr>
            <p:nvPr/>
          </p:nvSpPr>
          <p:spPr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 lang="ko-KR"/>
              </a:pPr>
              <a:endParaRPr lang="ko-KR" altLang="en-US">
                <a:ea typeface="돋움"/>
              </a:endParaRPr>
            </a:p>
          </p:txBody>
        </p:sp>
        <p:sp>
          <p:nvSpPr>
            <p:cNvPr id="23" name="Rectangle 26"/>
            <p:cNvSpPr>
              <a:spLocks noChangeArrowheads="1"/>
            </p:cNvSpPr>
            <p:nvPr/>
          </p:nvSpPr>
          <p:spPr>
            <a:xfrm>
              <a:off x="387" y="869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/>
            </a:ln>
          </p:spPr>
          <p:txBody>
            <a:bodyPr wrap="none" anchor="ctr"/>
            <a:lstStyle/>
            <a:p>
              <a:pPr algn="ctr">
                <a:defRPr lang="ko-KR" altLang="en-US"/>
              </a:pPr>
              <a:r>
                <a:rPr lang="ko-KR" altLang="en-US" sz="1400">
                  <a:ea typeface="돋움"/>
                </a:rPr>
                <a:t>제품사진</a:t>
              </a:r>
            </a:p>
          </p:txBody>
        </p:sp>
      </p:grpSp>
      <p:sp>
        <p:nvSpPr>
          <p:cNvPr id="24" name="직사각형 23"/>
          <p:cNvSpPr/>
          <p:nvPr/>
        </p:nvSpPr>
        <p:spPr>
          <a:xfrm>
            <a:off x="5940152" y="5301208"/>
            <a:ext cx="2592288" cy="802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 lang="ko-KR" altLang="en-US"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LED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스노우펄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: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유성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·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빛물처럼 흘러내리는 연출. 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IC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회로를 이용하여 별도의 컨트롤러 없이 연출</a:t>
            </a:r>
          </a:p>
        </p:txBody>
      </p:sp>
      <p:pic>
        <p:nvPicPr>
          <p:cNvPr id="12293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755576" y="4005064"/>
            <a:ext cx="1944216" cy="115212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2294" name="Picture 3"/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3635896" y="4005064"/>
            <a:ext cx="1944216" cy="1224136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2295" name="Picture 4"/>
          <p:cNvPicPr>
            <a:picLocks noChangeAspect="1" noChangeArrowheads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6228184" y="4005064"/>
            <a:ext cx="1944216" cy="1224136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자유형 5"/>
          <p:cNvSpPr/>
          <p:nvPr/>
        </p:nvSpPr>
        <p:spPr>
          <a:xfrm>
            <a:off x="71406" y="101232"/>
            <a:ext cx="9072594" cy="756000"/>
          </a:xfrm>
          <a:custGeom>
            <a:avLst/>
            <a:gdLst>
              <a:gd name="connsiteX0" fmla="*/ 0 w 9072594"/>
              <a:gd name="connsiteY0" fmla="*/ 0 h 785818"/>
              <a:gd name="connsiteX1" fmla="*/ 9072594 w 9072594"/>
              <a:gd name="connsiteY1" fmla="*/ 0 h 785818"/>
              <a:gd name="connsiteX2" fmla="*/ 9072594 w 9072594"/>
              <a:gd name="connsiteY2" fmla="*/ 785818 h 785818"/>
              <a:gd name="connsiteX3" fmla="*/ 0 w 9072594"/>
              <a:gd name="connsiteY3" fmla="*/ 785818 h 785818"/>
              <a:gd name="connsiteX4" fmla="*/ 0 w 9072594"/>
              <a:gd name="connsiteY4" fmla="*/ 0 h 78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2594" h="785818">
                <a:moveTo>
                  <a:pt x="0" y="0"/>
                </a:moveTo>
                <a:lnTo>
                  <a:pt x="9072594" y="0"/>
                </a:lnTo>
                <a:lnTo>
                  <a:pt x="9072594" y="785818"/>
                </a:lnTo>
                <a:lnTo>
                  <a:pt x="0" y="78581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4" name="Rectangle 864"/>
          <p:cNvSpPr>
            <a:spLocks noChangeArrowheads="1"/>
          </p:cNvSpPr>
          <p:nvPr/>
        </p:nvSpPr>
        <p:spPr>
          <a:xfrm>
            <a:off x="928662" y="290104"/>
            <a:ext cx="5500726" cy="33239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42188">
              <a:lnSpc>
                <a:spcPct val="90000"/>
              </a:lnSpc>
              <a:buSzPct val="60000"/>
              <a:defRPr lang="ko-KR"/>
            </a:pPr>
            <a:r>
              <a:rPr lang="en-US" altLang="ko-KR" sz="2400" b="1" i="0" u="none" kern="1200" spc="-50" baseline="0">
                <a:latin typeface="맑은 고딕"/>
                <a:ea typeface="맑은 고딕"/>
              </a:rPr>
              <a:t>01. </a:t>
            </a:r>
            <a:r>
              <a:rPr lang="ko-KR" altLang="en-US" sz="2400" b="1" i="0" u="none" kern="1200" spc="-50" baseline="0">
                <a:latin typeface="맑은 고딕"/>
                <a:ea typeface="맑은 고딕"/>
              </a:rPr>
              <a:t>보유 기술 현황</a:t>
            </a:r>
            <a:endParaRPr lang="en-US" altLang="ko-KR" sz="2400" b="1" i="0" u="none" kern="1200" spc="-50" baseline="0">
              <a:latin typeface="맑은 고딕"/>
              <a:ea typeface="맑은 고딕"/>
            </a:endParaRPr>
          </a:p>
        </p:txBody>
      </p:sp>
      <p:sp>
        <p:nvSpPr>
          <p:cNvPr id="5" name="Rectangle 864"/>
          <p:cNvSpPr>
            <a:spLocks noChangeArrowheads="1"/>
          </p:cNvSpPr>
          <p:nvPr/>
        </p:nvSpPr>
        <p:spPr>
          <a:xfrm>
            <a:off x="8001024" y="428604"/>
            <a:ext cx="3214710" cy="400071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42188">
              <a:lnSpc>
                <a:spcPct val="90000"/>
              </a:lnSpc>
              <a:buSzPct val="60000"/>
              <a:defRPr lang="ko-KR"/>
            </a:pPr>
            <a:r>
              <a:rPr lang="en-US" altLang="ko-KR" sz="1400" b="1">
                <a:latin typeface="맑은 고딕"/>
                <a:ea typeface="맑은 고딕"/>
              </a:rPr>
              <a:t>Ⅱ </a:t>
            </a:r>
            <a:r>
              <a:rPr lang="ko-KR" altLang="en-US" sz="1400" b="1">
                <a:latin typeface="맑은 고딕"/>
                <a:ea typeface="맑은 고딕"/>
              </a:rPr>
              <a:t>사업 현황</a:t>
            </a:r>
          </a:p>
          <a:p>
            <a:pPr defTabSz="942188">
              <a:lnSpc>
                <a:spcPct val="90000"/>
              </a:lnSpc>
              <a:buSzPct val="60000"/>
              <a:defRPr lang="ko-KR"/>
            </a:pPr>
            <a:endParaRPr lang="en-US" altLang="ko-KR" sz="1400" b="1" i="0" u="none" kern="1200" spc="-50" baseline="0">
              <a:latin typeface="맑은 고딕"/>
              <a:ea typeface="맑은 고딕"/>
            </a:endParaRPr>
          </a:p>
        </p:txBody>
      </p:sp>
      <p:sp>
        <p:nvSpPr>
          <p:cNvPr id="12292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514928" y="6378464"/>
            <a:ext cx="467072" cy="365125"/>
          </a:xfrm>
          <a:noFill/>
          <a:ln>
            <a:miter/>
          </a:ln>
        </p:spPr>
        <p:txBody>
          <a:bodyPr/>
          <a:lstStyle/>
          <a:p>
            <a:pPr lvl="0">
              <a:defRPr lang="ko-KR" altLang="en-US"/>
            </a:pPr>
            <a:fld id="{A1C4FA34-65C2-4281-8617-D81C2319A3C7}" type="slidenum">
              <a:rPr lang="en-US" altLang="ko-KR"/>
              <a:pPr lvl="0">
                <a:defRPr lang="ko-KR" altLang="en-US"/>
              </a:pPr>
              <a:t>11</a:t>
            </a:fld>
            <a:endParaRPr lang="en-US" altLang="ko-KR"/>
          </a:p>
        </p:txBody>
      </p:sp>
      <p:sp>
        <p:nvSpPr>
          <p:cNvPr id="8" name="제목 1"/>
          <p:cNvSpPr txBox="1"/>
          <p:nvPr/>
        </p:nvSpPr>
        <p:spPr>
          <a:xfrm>
            <a:off x="71406" y="908720"/>
            <a:ext cx="4641747" cy="735607"/>
          </a:xfrm>
          <a:prstGeom prst="rect">
            <a:avLst/>
          </a:prstGeom>
        </p:spPr>
        <p:txBody>
          <a:bodyPr vert="horz" lIns="84406" tIns="42203" rIns="84406" bIns="42203" anchor="ctr">
            <a:normAutofit/>
          </a:bodyPr>
          <a:lstStyle>
            <a:lvl1pPr algn="l" defTabSz="990539" rtl="0" eaLnBrk="1" latinLnBrk="1" hangingPunct="1">
              <a:spcBef>
                <a:spcPct val="0"/>
              </a:spcBef>
              <a:buNone/>
              <a:defRPr lang="ko-KR" altLang="en-US" sz="2708" b="1" kern="1200" baseline="0" dirty="0">
                <a:solidFill>
                  <a:schemeClr val="accent3">
                    <a:lumMod val="50000"/>
                  </a:schemeClr>
                </a:solidFill>
                <a:latin typeface="Noto Sans"/>
                <a:ea typeface="맑은 고딕"/>
                <a:cs typeface="+mj-cs"/>
              </a:defRPr>
            </a:lvl1pPr>
          </a:lstStyle>
          <a:p>
            <a:pPr lvl="0">
              <a:defRPr lang="ko-KR" altLang="en-US"/>
            </a:pPr>
            <a:r>
              <a:rPr lang="en-US" altLang="ko-KR" sz="1400">
                <a:latin typeface="나눔고딕 ExtraBold"/>
                <a:ea typeface="나눔고딕 ExtraBold"/>
              </a:rPr>
              <a:t>01-1. </a:t>
            </a:r>
            <a:r>
              <a:rPr lang="ko-KR" altLang="en-US" sz="1400">
                <a:latin typeface="나눔고딕 ExtraBold"/>
                <a:ea typeface="나눔고딕 ExtraBold"/>
              </a:rPr>
              <a:t>기술상용화 실적</a:t>
            </a:r>
          </a:p>
        </p:txBody>
      </p:sp>
      <p:sp>
        <p:nvSpPr>
          <p:cNvPr id="9" name="제목 1"/>
          <p:cNvSpPr txBox="1"/>
          <p:nvPr/>
        </p:nvSpPr>
        <p:spPr>
          <a:xfrm>
            <a:off x="392682" y="1449563"/>
            <a:ext cx="6987630" cy="735607"/>
          </a:xfrm>
          <a:prstGeom prst="rect">
            <a:avLst/>
          </a:prstGeom>
        </p:spPr>
        <p:txBody>
          <a:bodyPr vert="horz" lIns="84406" tIns="42203" rIns="84406" bIns="42203" anchor="ctr">
            <a:normAutofit/>
          </a:bodyPr>
          <a:lstStyle>
            <a:lvl1pPr algn="l" defTabSz="990539" rtl="0" eaLnBrk="1" latinLnBrk="1" hangingPunct="1">
              <a:spcBef>
                <a:spcPct val="0"/>
              </a:spcBef>
              <a:buNone/>
              <a:defRPr lang="ko-KR" altLang="en-US" sz="2708" b="1" kern="1200" baseline="0" dirty="0">
                <a:solidFill>
                  <a:schemeClr val="accent3">
                    <a:lumMod val="50000"/>
                  </a:schemeClr>
                </a:solidFill>
                <a:latin typeface="Noto Sans"/>
                <a:ea typeface="맑은 고딕"/>
                <a:cs typeface="+mj-cs"/>
              </a:defRPr>
            </a:lvl1pPr>
          </a:lstStyle>
          <a:p>
            <a:pPr lvl="0">
              <a:defRPr lang="ko-KR" altLang="en-US"/>
            </a:pPr>
            <a:r>
              <a:rPr lang="ko-KR" altLang="en-US" sz="1400">
                <a:solidFill>
                  <a:schemeClr val="tx1"/>
                </a:solidFill>
                <a:latin typeface="나눔고딕 ExtraBold"/>
                <a:ea typeface="나눔고딕 ExtraBold"/>
              </a:rPr>
              <a:t>2</a:t>
            </a:r>
            <a:r>
              <a:rPr lang="en-US" altLang="ko-KR" sz="1400">
                <a:solidFill>
                  <a:schemeClr val="tx1"/>
                </a:solidFill>
                <a:latin typeface="나눔고딕 ExtraBold"/>
                <a:ea typeface="나눔고딕 ExtraBold"/>
              </a:rPr>
              <a:t>) MR16</a:t>
            </a:r>
            <a:r>
              <a:rPr lang="ko-KR" altLang="en-US" sz="1400">
                <a:solidFill>
                  <a:schemeClr val="tx1"/>
                </a:solidFill>
                <a:latin typeface="나눔고딕 ExtraBold"/>
                <a:ea typeface="나눔고딕 ExtraBold"/>
              </a:rPr>
              <a:t> 제조 기술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395536" y="1997224"/>
            <a:ext cx="8352928" cy="12961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 lang="ko-KR" altLang="en-US"/>
            </a:pPr>
            <a:r>
              <a:rPr lang="ko-KR" altLang="en-US" sz="1600" b="1">
                <a:solidFill>
                  <a:schemeClr val="tx1"/>
                </a:solidFill>
              </a:rPr>
              <a:t>기술의 개요 </a:t>
            </a:r>
            <a:r>
              <a:rPr lang="en-US" altLang="ko-KR" sz="1600" b="1">
                <a:solidFill>
                  <a:schemeClr val="tx1"/>
                </a:solidFill>
              </a:rPr>
              <a:t>:</a:t>
            </a:r>
            <a:r>
              <a:rPr lang="ko-KR" altLang="en-US" sz="1600" b="1">
                <a:solidFill>
                  <a:schemeClr val="tx1"/>
                </a:solidFill>
              </a:rPr>
              <a:t> 국내 최초 안정기 일체형 모듈 개발 설치 간편(</a:t>
            </a:r>
            <a:r>
              <a:rPr lang="en-US" altLang="ko-KR" sz="1600" b="1">
                <a:solidFill>
                  <a:schemeClr val="tx1"/>
                </a:solidFill>
              </a:rPr>
              <a:t>KC</a:t>
            </a:r>
            <a:r>
              <a:rPr lang="ko-KR" altLang="en-US" sz="1600" b="1">
                <a:solidFill>
                  <a:schemeClr val="tx1"/>
                </a:solidFill>
              </a:rPr>
              <a:t> 인증)</a:t>
            </a:r>
          </a:p>
          <a:p>
            <a:pPr lvl="0">
              <a:defRPr lang="ko-KR" altLang="en-US"/>
            </a:pPr>
            <a:r>
              <a:rPr lang="ko-KR" altLang="en-US" sz="1600" b="1">
                <a:solidFill>
                  <a:schemeClr val="tx1"/>
                </a:solidFill>
              </a:rPr>
              <a:t>- 진열대 조명, 장식장, 인테리어 조명, 가정의 간접조명으로 높은 활용성 </a:t>
            </a:r>
          </a:p>
          <a:p>
            <a:pPr lvl="0">
              <a:defRPr lang="ko-KR" altLang="en-US"/>
            </a:pPr>
            <a:r>
              <a:rPr lang="ko-KR" altLang="en-US" sz="1600" b="1">
                <a:solidFill>
                  <a:schemeClr val="tx1"/>
                </a:solidFill>
              </a:rPr>
              <a:t>- 핀타입과, 직결 와이어 타입으로 제조</a:t>
            </a:r>
          </a:p>
          <a:p>
            <a:pPr lvl="0">
              <a:defRPr lang="ko-KR" altLang="en-US"/>
            </a:pPr>
            <a:r>
              <a:rPr lang="ko-KR" altLang="en-US" sz="1600" b="1">
                <a:solidFill>
                  <a:schemeClr val="tx1"/>
                </a:solidFill>
              </a:rPr>
              <a:t>- 12</a:t>
            </a:r>
            <a:r>
              <a:rPr lang="en-US" altLang="ko-KR" sz="1600" b="1">
                <a:solidFill>
                  <a:schemeClr val="tx1"/>
                </a:solidFill>
              </a:rPr>
              <a:t>V </a:t>
            </a:r>
            <a:r>
              <a:rPr lang="ko-KR" altLang="en-US" sz="1600" b="1">
                <a:solidFill>
                  <a:schemeClr val="tx1"/>
                </a:solidFill>
              </a:rPr>
              <a:t>안정기 연결형과, 220</a:t>
            </a:r>
            <a:r>
              <a:rPr lang="en-US" altLang="ko-KR" sz="1600" b="1">
                <a:solidFill>
                  <a:schemeClr val="tx1"/>
                </a:solidFill>
              </a:rPr>
              <a:t>V </a:t>
            </a:r>
            <a:r>
              <a:rPr lang="ko-KR" altLang="en-US" sz="1600" b="1">
                <a:solidFill>
                  <a:schemeClr val="tx1"/>
                </a:solidFill>
              </a:rPr>
              <a:t>안정기 내장형 제조</a:t>
            </a:r>
            <a:r>
              <a:rPr lang="en-US" altLang="ko-KR" sz="1600" b="1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395536" y="3437384"/>
            <a:ext cx="8352928" cy="26642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 lang="ko-KR" altLang="en-US"/>
            </a:pPr>
            <a:r>
              <a:rPr lang="en-US" altLang="ko-KR"/>
              <a:t> </a:t>
            </a:r>
            <a:r>
              <a:rPr lang="ko-KR" altLang="en-US" sz="1600" b="1">
                <a:solidFill>
                  <a:schemeClr val="tx1"/>
                </a:solidFill>
              </a:rPr>
              <a:t>제품 소개</a:t>
            </a: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ko-KR" altLang="en-US" b="1"/>
          </a:p>
        </p:txBody>
      </p:sp>
      <p:sp>
        <p:nvSpPr>
          <p:cNvPr id="12" name="직사각형 11"/>
          <p:cNvSpPr/>
          <p:nvPr/>
        </p:nvSpPr>
        <p:spPr>
          <a:xfrm>
            <a:off x="395536" y="6245696"/>
            <a:ext cx="5195295" cy="4956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 lang="ko-KR" altLang="en-US"/>
            </a:pPr>
            <a:endParaRPr lang="ko-KR" altLang="en-US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r>
              <a:rPr lang="ko-KR" altLang="en-US" sz="1600" b="1">
                <a:solidFill>
                  <a:schemeClr val="tx1"/>
                </a:solidFill>
              </a:rPr>
              <a:t>매출액 </a:t>
            </a:r>
            <a:r>
              <a:rPr lang="en-US" altLang="ko-KR" sz="1600" b="1">
                <a:solidFill>
                  <a:schemeClr val="tx1"/>
                </a:solidFill>
              </a:rPr>
              <a:t>: </a:t>
            </a:r>
            <a:r>
              <a:rPr lang="ko-KR" altLang="en-US" sz="1200">
                <a:solidFill>
                  <a:schemeClr val="tx1"/>
                </a:solidFill>
              </a:rPr>
              <a:t>년 약 4억(</a:t>
            </a:r>
            <a:r>
              <a:rPr lang="en-US" altLang="ko-KR" sz="1200">
                <a:solidFill>
                  <a:schemeClr val="tx1"/>
                </a:solidFill>
              </a:rPr>
              <a:t>8</a:t>
            </a:r>
            <a:r>
              <a:rPr lang="ko-KR" altLang="en-US" sz="1200">
                <a:solidFill>
                  <a:schemeClr val="tx1"/>
                </a:solidFill>
              </a:rPr>
              <a:t>%)</a:t>
            </a: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r>
              <a:rPr lang="en-US" altLang="ko-KR" sz="1600" b="1">
                <a:solidFill>
                  <a:schemeClr val="tx1"/>
                </a:solidFill>
              </a:rPr>
              <a:t> </a:t>
            </a:r>
            <a:endParaRPr lang="ko-KR" altLang="en-US" sz="1600" b="1">
              <a:solidFill>
                <a:schemeClr val="tx1"/>
              </a:solidFill>
            </a:endParaRPr>
          </a:p>
        </p:txBody>
      </p:sp>
      <p:grpSp>
        <p:nvGrpSpPr>
          <p:cNvPr id="13" name="Group 24"/>
          <p:cNvGrpSpPr/>
          <p:nvPr/>
        </p:nvGrpSpPr>
        <p:grpSpPr>
          <a:xfrm>
            <a:off x="1765291" y="4053551"/>
            <a:ext cx="2055050" cy="1259869"/>
            <a:chOff x="339" y="815"/>
            <a:chExt cx="2407" cy="1418"/>
          </a:xfrm>
        </p:grpSpPr>
        <p:sp>
          <p:nvSpPr>
            <p:cNvPr id="14" name="Rectangle 25"/>
            <p:cNvSpPr>
              <a:spLocks noChangeArrowheads="1"/>
            </p:cNvSpPr>
            <p:nvPr/>
          </p:nvSpPr>
          <p:spPr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 lang="ko-KR"/>
              </a:pPr>
              <a:endParaRPr lang="ko-KR" altLang="en-US">
                <a:ea typeface="돋움"/>
              </a:endParaRPr>
            </a:p>
          </p:txBody>
        </p:sp>
        <p:sp>
          <p:nvSpPr>
            <p:cNvPr id="15" name="Rectangle 26"/>
            <p:cNvSpPr>
              <a:spLocks noChangeArrowheads="1"/>
            </p:cNvSpPr>
            <p:nvPr/>
          </p:nvSpPr>
          <p:spPr>
            <a:xfrm>
              <a:off x="387" y="869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/>
            </a:ln>
          </p:spPr>
          <p:txBody>
            <a:bodyPr wrap="none" anchor="ctr"/>
            <a:lstStyle/>
            <a:p>
              <a:pPr algn="ctr">
                <a:defRPr lang="ko-KR" altLang="en-US"/>
              </a:pPr>
              <a:r>
                <a:rPr lang="ko-KR" altLang="en-US" sz="1400">
                  <a:ea typeface="돋움"/>
                </a:rPr>
                <a:t>제품사진</a:t>
              </a: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1689428" y="5415571"/>
            <a:ext cx="2234500" cy="60232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 lang="ko-KR"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MR16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핀타입 :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안정기 </a:t>
            </a: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None/>
              <a:defRPr lang="ko-KR" altLang="en-US"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일체형으로 개발. 설치 간편  </a:t>
            </a:r>
          </a:p>
        </p:txBody>
      </p:sp>
      <p:grpSp>
        <p:nvGrpSpPr>
          <p:cNvPr id="17" name="Group 24"/>
          <p:cNvGrpSpPr/>
          <p:nvPr/>
        </p:nvGrpSpPr>
        <p:grpSpPr>
          <a:xfrm>
            <a:off x="5149617" y="4029521"/>
            <a:ext cx="2055050" cy="1259869"/>
            <a:chOff x="339" y="815"/>
            <a:chExt cx="2407" cy="1418"/>
          </a:xfrm>
        </p:grpSpPr>
        <p:sp>
          <p:nvSpPr>
            <p:cNvPr id="18" name="Rectangle 25"/>
            <p:cNvSpPr>
              <a:spLocks noChangeArrowheads="1"/>
            </p:cNvSpPr>
            <p:nvPr/>
          </p:nvSpPr>
          <p:spPr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 lang="ko-KR"/>
              </a:pPr>
              <a:endParaRPr lang="ko-KR" altLang="en-US">
                <a:ea typeface="돋움"/>
              </a:endParaRPr>
            </a:p>
          </p:txBody>
        </p:sp>
        <p:sp>
          <p:nvSpPr>
            <p:cNvPr id="19" name="Rectangle 26"/>
            <p:cNvSpPr>
              <a:spLocks noChangeArrowheads="1"/>
            </p:cNvSpPr>
            <p:nvPr/>
          </p:nvSpPr>
          <p:spPr>
            <a:xfrm>
              <a:off x="387" y="868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/>
            </a:ln>
          </p:spPr>
          <p:txBody>
            <a:bodyPr wrap="none" anchor="ctr"/>
            <a:lstStyle/>
            <a:p>
              <a:pPr algn="ctr">
                <a:defRPr lang="ko-KR" altLang="en-US"/>
              </a:pPr>
              <a:endParaRPr lang="ko-KR" altLang="en-US" sz="1400">
                <a:ea typeface="돋움"/>
              </a:endParaRPr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5004048" y="5301208"/>
            <a:ext cx="2592288" cy="602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 lang="ko-KR"/>
            </a:pP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MR16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와이어 타입 : 안정기 </a:t>
            </a: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None/>
              <a:defRPr lang="ko-KR"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일체형으로 개발. 설치 간편 </a:t>
            </a:r>
          </a:p>
        </p:txBody>
      </p:sp>
      <p:pic>
        <p:nvPicPr>
          <p:cNvPr id="12296" name="Picture 3"/>
          <p:cNvPicPr>
            <a:picLocks noChangeAspect="1" noChangeArrowheads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 rot="12149440">
            <a:off x="2239095" y="4181288"/>
            <a:ext cx="1187412" cy="1227521"/>
          </a:xfrm>
          <a:prstGeom prst="rect">
            <a:avLst/>
          </a:prstGeom>
          <a:noFill/>
          <a:ln w="9525">
            <a:noFill/>
            <a:miter/>
          </a:ln>
          <a:effectLst/>
        </p:spPr>
      </p:pic>
      <p:pic>
        <p:nvPicPr>
          <p:cNvPr id="12297" name="Picture 3"/>
          <p:cNvPicPr>
            <a:picLocks noChangeAspect="1" noChangeArrowheads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 rot="2515749">
            <a:off x="5621768" y="4168380"/>
            <a:ext cx="1284704" cy="1219790"/>
          </a:xfrm>
          <a:prstGeom prst="rect">
            <a:avLst/>
          </a:prstGeom>
          <a:noFill/>
          <a:ln w="9525">
            <a:noFill/>
            <a:miter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자유형 5"/>
          <p:cNvSpPr/>
          <p:nvPr/>
        </p:nvSpPr>
        <p:spPr>
          <a:xfrm>
            <a:off x="71406" y="101232"/>
            <a:ext cx="9072594" cy="756000"/>
          </a:xfrm>
          <a:custGeom>
            <a:avLst/>
            <a:gdLst>
              <a:gd name="connsiteX0" fmla="*/ 0 w 9072594"/>
              <a:gd name="connsiteY0" fmla="*/ 0 h 785818"/>
              <a:gd name="connsiteX1" fmla="*/ 9072594 w 9072594"/>
              <a:gd name="connsiteY1" fmla="*/ 0 h 785818"/>
              <a:gd name="connsiteX2" fmla="*/ 9072594 w 9072594"/>
              <a:gd name="connsiteY2" fmla="*/ 785818 h 785818"/>
              <a:gd name="connsiteX3" fmla="*/ 0 w 9072594"/>
              <a:gd name="connsiteY3" fmla="*/ 785818 h 785818"/>
              <a:gd name="connsiteX4" fmla="*/ 0 w 9072594"/>
              <a:gd name="connsiteY4" fmla="*/ 0 h 78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2594" h="785818">
                <a:moveTo>
                  <a:pt x="0" y="0"/>
                </a:moveTo>
                <a:lnTo>
                  <a:pt x="9072594" y="0"/>
                </a:lnTo>
                <a:lnTo>
                  <a:pt x="9072594" y="785818"/>
                </a:lnTo>
                <a:lnTo>
                  <a:pt x="0" y="78581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4" name="Rectangle 864"/>
          <p:cNvSpPr>
            <a:spLocks noChangeArrowheads="1"/>
          </p:cNvSpPr>
          <p:nvPr/>
        </p:nvSpPr>
        <p:spPr>
          <a:xfrm>
            <a:off x="928662" y="290104"/>
            <a:ext cx="5500726" cy="33239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42188">
              <a:lnSpc>
                <a:spcPct val="90000"/>
              </a:lnSpc>
              <a:buSzPct val="60000"/>
              <a:defRPr lang="ko-KR"/>
            </a:pPr>
            <a:r>
              <a:rPr lang="en-US" altLang="ko-KR" sz="2400" b="1" i="0" u="none" kern="1200" spc="-50" baseline="0">
                <a:latin typeface="맑은 고딕"/>
                <a:ea typeface="맑은 고딕"/>
              </a:rPr>
              <a:t>01. </a:t>
            </a:r>
            <a:r>
              <a:rPr lang="ko-KR" altLang="en-US" sz="2400" b="1" i="0" u="none" kern="1200" spc="-50" baseline="0">
                <a:latin typeface="맑은 고딕"/>
                <a:ea typeface="맑은 고딕"/>
              </a:rPr>
              <a:t>보유 기술 현황</a:t>
            </a:r>
            <a:endParaRPr lang="en-US" altLang="ko-KR" sz="2400" b="1" i="0" u="none" kern="1200" spc="-50" baseline="0">
              <a:latin typeface="맑은 고딕"/>
              <a:ea typeface="맑은 고딕"/>
            </a:endParaRPr>
          </a:p>
        </p:txBody>
      </p:sp>
      <p:sp>
        <p:nvSpPr>
          <p:cNvPr id="5" name="Rectangle 864"/>
          <p:cNvSpPr>
            <a:spLocks noChangeArrowheads="1"/>
          </p:cNvSpPr>
          <p:nvPr/>
        </p:nvSpPr>
        <p:spPr>
          <a:xfrm>
            <a:off x="8001024" y="428604"/>
            <a:ext cx="3214710" cy="400071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42188">
              <a:lnSpc>
                <a:spcPct val="90000"/>
              </a:lnSpc>
              <a:buSzPct val="60000"/>
              <a:defRPr lang="ko-KR"/>
            </a:pPr>
            <a:r>
              <a:rPr lang="en-US" altLang="ko-KR" sz="1400" b="1">
                <a:latin typeface="맑은 고딕"/>
                <a:ea typeface="맑은 고딕"/>
              </a:rPr>
              <a:t>Ⅱ </a:t>
            </a:r>
            <a:r>
              <a:rPr lang="ko-KR" altLang="en-US" sz="1400" b="1">
                <a:latin typeface="맑은 고딕"/>
                <a:ea typeface="맑은 고딕"/>
              </a:rPr>
              <a:t>사업 현황</a:t>
            </a:r>
          </a:p>
          <a:p>
            <a:pPr defTabSz="942188">
              <a:lnSpc>
                <a:spcPct val="90000"/>
              </a:lnSpc>
              <a:buSzPct val="60000"/>
              <a:defRPr lang="ko-KR"/>
            </a:pPr>
            <a:endParaRPr lang="en-US" altLang="ko-KR" sz="1400" b="1" i="0" u="none" kern="1200" spc="-50" baseline="0">
              <a:latin typeface="맑은 고딕"/>
              <a:ea typeface="맑은 고딕"/>
            </a:endParaRPr>
          </a:p>
        </p:txBody>
      </p:sp>
      <p:sp>
        <p:nvSpPr>
          <p:cNvPr id="12292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514928" y="6378464"/>
            <a:ext cx="467072" cy="365125"/>
          </a:xfrm>
          <a:noFill/>
          <a:ln>
            <a:miter/>
          </a:ln>
        </p:spPr>
        <p:txBody>
          <a:bodyPr/>
          <a:lstStyle/>
          <a:p>
            <a:pPr lvl="0">
              <a:defRPr lang="ko-KR" altLang="en-US"/>
            </a:pPr>
            <a:fld id="{A1C4FA34-65C2-4281-8617-D81C2319A3C7}" type="slidenum">
              <a:rPr lang="en-US" altLang="ko-KR"/>
              <a:pPr lvl="0">
                <a:defRPr lang="ko-KR" altLang="en-US"/>
              </a:pPr>
              <a:t>12</a:t>
            </a:fld>
            <a:endParaRPr lang="en-US" altLang="ko-KR"/>
          </a:p>
        </p:txBody>
      </p:sp>
      <p:sp>
        <p:nvSpPr>
          <p:cNvPr id="8" name="제목 1"/>
          <p:cNvSpPr txBox="1"/>
          <p:nvPr/>
        </p:nvSpPr>
        <p:spPr>
          <a:xfrm>
            <a:off x="71406" y="908720"/>
            <a:ext cx="4641747" cy="735607"/>
          </a:xfrm>
          <a:prstGeom prst="rect">
            <a:avLst/>
          </a:prstGeom>
        </p:spPr>
        <p:txBody>
          <a:bodyPr vert="horz" lIns="84406" tIns="42203" rIns="84406" bIns="42203" anchor="ctr">
            <a:normAutofit/>
          </a:bodyPr>
          <a:lstStyle>
            <a:lvl1pPr algn="l" defTabSz="990539" rtl="0" eaLnBrk="1" latinLnBrk="1" hangingPunct="1">
              <a:spcBef>
                <a:spcPct val="0"/>
              </a:spcBef>
              <a:buNone/>
              <a:defRPr lang="ko-KR" altLang="en-US" sz="2708" b="1" kern="1200" baseline="0" dirty="0">
                <a:solidFill>
                  <a:schemeClr val="accent3">
                    <a:lumMod val="50000"/>
                  </a:schemeClr>
                </a:solidFill>
                <a:latin typeface="Noto Sans"/>
                <a:ea typeface="맑은 고딕"/>
                <a:cs typeface="+mj-cs"/>
              </a:defRPr>
            </a:lvl1pPr>
          </a:lstStyle>
          <a:p>
            <a:pPr lvl="0">
              <a:defRPr lang="ko-KR" altLang="en-US"/>
            </a:pPr>
            <a:r>
              <a:rPr lang="en-US" altLang="ko-KR" sz="1400">
                <a:latin typeface="나눔고딕 ExtraBold"/>
                <a:ea typeface="나눔고딕 ExtraBold"/>
              </a:rPr>
              <a:t>01-1. </a:t>
            </a:r>
            <a:r>
              <a:rPr lang="ko-KR" altLang="en-US" sz="1400">
                <a:latin typeface="나눔고딕 ExtraBold"/>
                <a:ea typeface="나눔고딕 ExtraBold"/>
              </a:rPr>
              <a:t>기술상용화 실적</a:t>
            </a:r>
          </a:p>
        </p:txBody>
      </p:sp>
      <p:sp>
        <p:nvSpPr>
          <p:cNvPr id="9" name="제목 1"/>
          <p:cNvSpPr txBox="1"/>
          <p:nvPr/>
        </p:nvSpPr>
        <p:spPr>
          <a:xfrm>
            <a:off x="392682" y="1449563"/>
            <a:ext cx="6987630" cy="735607"/>
          </a:xfrm>
          <a:prstGeom prst="rect">
            <a:avLst/>
          </a:prstGeom>
        </p:spPr>
        <p:txBody>
          <a:bodyPr vert="horz" lIns="84406" tIns="42203" rIns="84406" bIns="42203" anchor="ctr">
            <a:normAutofit/>
          </a:bodyPr>
          <a:lstStyle>
            <a:lvl1pPr algn="l" defTabSz="990539" rtl="0" eaLnBrk="1" latinLnBrk="1" hangingPunct="1">
              <a:spcBef>
                <a:spcPct val="0"/>
              </a:spcBef>
              <a:buNone/>
              <a:defRPr lang="ko-KR" altLang="en-US" sz="2708" b="1" kern="1200" baseline="0" dirty="0">
                <a:solidFill>
                  <a:schemeClr val="accent3">
                    <a:lumMod val="50000"/>
                  </a:schemeClr>
                </a:solidFill>
                <a:latin typeface="Noto Sans"/>
                <a:ea typeface="맑은 고딕"/>
                <a:cs typeface="+mj-cs"/>
              </a:defRPr>
            </a:lvl1pPr>
          </a:lstStyle>
          <a:p>
            <a:pPr lvl="0">
              <a:defRPr lang="ko-KR" altLang="en-US"/>
            </a:pPr>
            <a:r>
              <a:rPr lang="ko-KR" altLang="en-US" sz="1400">
                <a:solidFill>
                  <a:schemeClr val="tx1"/>
                </a:solidFill>
                <a:latin typeface="나눔고딕 ExtraBold"/>
                <a:ea typeface="나눔고딕 ExtraBold"/>
              </a:rPr>
              <a:t>3</a:t>
            </a:r>
            <a:r>
              <a:rPr lang="en-US" altLang="ko-KR" sz="1400">
                <a:solidFill>
                  <a:schemeClr val="tx1"/>
                </a:solidFill>
                <a:latin typeface="나눔고딕 ExtraBold"/>
                <a:ea typeface="나눔고딕 ExtraBold"/>
              </a:rPr>
              <a:t>) LED </a:t>
            </a:r>
            <a:r>
              <a:rPr lang="ko-KR" altLang="en-US" sz="1400">
                <a:solidFill>
                  <a:schemeClr val="tx1"/>
                </a:solidFill>
                <a:latin typeface="맑은 고딕"/>
                <a:cs typeface="굴림"/>
              </a:rPr>
              <a:t>리폼램프 제조 기술</a:t>
            </a:r>
          </a:p>
          <a:p>
            <a:pPr lvl="0">
              <a:defRPr lang="ko-KR" altLang="en-US"/>
            </a:pPr>
            <a:r>
              <a:rPr lang="en-US" altLang="ko-KR" sz="1400">
                <a:solidFill>
                  <a:schemeClr val="tx1"/>
                </a:solidFill>
                <a:latin typeface="나눔고딕 ExtraBold"/>
                <a:ea typeface="나눔고딕 ExtraBold"/>
              </a:rPr>
              <a:t> </a:t>
            </a:r>
            <a:endParaRPr lang="ko-KR" altLang="en-US" sz="1400">
              <a:solidFill>
                <a:schemeClr val="tx1"/>
              </a:solidFill>
              <a:latin typeface="나눔고딕 ExtraBold"/>
              <a:ea typeface="나눔고딕 ExtraBold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395536" y="1997224"/>
            <a:ext cx="8352928" cy="12961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 lang="ko-KR" altLang="en-US"/>
            </a:pPr>
            <a:r>
              <a:rPr lang="ko-KR" altLang="en-US" sz="1600" b="1">
                <a:solidFill>
                  <a:schemeClr val="tx1"/>
                </a:solidFill>
              </a:rPr>
              <a:t>기술의 개요 </a:t>
            </a:r>
            <a:r>
              <a:rPr lang="en-US" altLang="ko-KR" sz="1600" b="1">
                <a:solidFill>
                  <a:schemeClr val="tx1"/>
                </a:solidFill>
              </a:rPr>
              <a:t>:</a:t>
            </a:r>
            <a:r>
              <a:rPr lang="ko-KR" altLang="en-US" sz="1600" b="1">
                <a:solidFill>
                  <a:schemeClr val="tx1"/>
                </a:solidFill>
              </a:rPr>
              <a:t> </a:t>
            </a:r>
            <a:r>
              <a:rPr lang="en-US" altLang="ko-KR" sz="1600" b="1">
                <a:solidFill>
                  <a:schemeClr val="tx1"/>
                </a:solidFill>
              </a:rPr>
              <a:t>LED</a:t>
            </a:r>
            <a:r>
              <a:rPr lang="ko-KR" altLang="en-US" sz="1600" b="1">
                <a:solidFill>
                  <a:schemeClr val="tx1"/>
                </a:solidFill>
              </a:rPr>
              <a:t> 리폼램프 제조 기술</a:t>
            </a:r>
          </a:p>
          <a:p>
            <a:pPr lvl="0">
              <a:defRPr lang="ko-KR" altLang="en-US"/>
            </a:pPr>
            <a:r>
              <a:rPr lang="ko-KR" altLang="en-US" sz="1600" b="1">
                <a:solidFill>
                  <a:schemeClr val="tx1"/>
                </a:solidFill>
              </a:rPr>
              <a:t> - 기존 </a:t>
            </a:r>
            <a:r>
              <a:rPr lang="en-US" altLang="ko-KR" sz="1600" b="1">
                <a:solidFill>
                  <a:schemeClr val="tx1"/>
                </a:solidFill>
              </a:rPr>
              <a:t>FPL</a:t>
            </a:r>
            <a:r>
              <a:rPr lang="ko-KR" altLang="en-US" sz="1600" b="1">
                <a:solidFill>
                  <a:schemeClr val="tx1"/>
                </a:solidFill>
              </a:rPr>
              <a:t> 형관등 대체용이며, 안정기 일체형으로 설치 간편</a:t>
            </a:r>
          </a:p>
          <a:p>
            <a:pPr lvl="0">
              <a:defRPr lang="ko-KR" altLang="en-US"/>
            </a:pPr>
            <a:r>
              <a:rPr lang="ko-KR" altLang="en-US" sz="1600" b="1">
                <a:solidFill>
                  <a:schemeClr val="tx1"/>
                </a:solidFill>
              </a:rPr>
              <a:t> - </a:t>
            </a:r>
            <a:r>
              <a:rPr lang="en-US" altLang="ko-KR" sz="1600" b="1">
                <a:solidFill>
                  <a:schemeClr val="tx1"/>
                </a:solidFill>
              </a:rPr>
              <a:t>KC</a:t>
            </a:r>
            <a:r>
              <a:rPr lang="ko-KR" altLang="en-US" sz="1600" b="1">
                <a:solidFill>
                  <a:schemeClr val="tx1"/>
                </a:solidFill>
              </a:rPr>
              <a:t>인증</a:t>
            </a:r>
            <a:r>
              <a:rPr lang="en-US" altLang="ko-KR" sz="1600" b="1">
                <a:solidFill>
                  <a:schemeClr val="tx1"/>
                </a:solidFill>
              </a:rPr>
              <a:t>,</a:t>
            </a:r>
            <a:r>
              <a:rPr lang="ko-KR" altLang="en-US" sz="1600" b="1">
                <a:solidFill>
                  <a:schemeClr val="tx1"/>
                </a:solidFill>
              </a:rPr>
              <a:t> 디자인등록, 전자파인증 제품 </a:t>
            </a:r>
          </a:p>
          <a:p>
            <a:pPr lvl="0">
              <a:defRPr lang="ko-KR" altLang="en-US"/>
            </a:pPr>
            <a:r>
              <a:rPr lang="ko-KR" altLang="en-US" sz="1600" b="1">
                <a:solidFill>
                  <a:schemeClr val="tx1"/>
                </a:solidFill>
              </a:rPr>
              <a:t> - 랜즈형/커버형, </a:t>
            </a:r>
            <a:r>
              <a:rPr lang="en-US" altLang="ko-KR" sz="1600" b="1">
                <a:solidFill>
                  <a:schemeClr val="tx1"/>
                </a:solidFill>
              </a:rPr>
              <a:t>25W/30W, 3000K~6500K, </a:t>
            </a:r>
            <a:r>
              <a:rPr lang="ko-KR" altLang="en-US" sz="1600" b="1">
                <a:solidFill>
                  <a:schemeClr val="tx1"/>
                </a:solidFill>
              </a:rPr>
              <a:t>광확산형</a:t>
            </a:r>
            <a:r>
              <a:rPr lang="en-US" altLang="ko-KR" sz="1600" b="1">
                <a:solidFill>
                  <a:schemeClr val="tx1"/>
                </a:solidFill>
              </a:rPr>
              <a:t>,</a:t>
            </a:r>
            <a:r>
              <a:rPr lang="ko-KR" altLang="en-US" sz="1600" b="1">
                <a:solidFill>
                  <a:schemeClr val="tx1"/>
                </a:solidFill>
              </a:rPr>
              <a:t> 랜즈형</a:t>
            </a:r>
            <a:r>
              <a:rPr lang="en-US" altLang="ko-KR" sz="1600" b="1">
                <a:solidFill>
                  <a:schemeClr val="tx1"/>
                </a:solidFill>
              </a:rPr>
              <a:t>,</a:t>
            </a:r>
            <a:r>
              <a:rPr lang="ko-KR" altLang="en-US" sz="1600" b="1">
                <a:solidFill>
                  <a:schemeClr val="tx1"/>
                </a:solidFill>
              </a:rPr>
              <a:t> 거실등</a:t>
            </a:r>
            <a:r>
              <a:rPr lang="en-US" altLang="ko-KR" sz="1600" b="1">
                <a:solidFill>
                  <a:schemeClr val="tx1"/>
                </a:solidFill>
              </a:rPr>
              <a:t>,</a:t>
            </a:r>
            <a:r>
              <a:rPr lang="ko-KR" altLang="en-US" sz="1600" b="1">
                <a:solidFill>
                  <a:schemeClr val="tx1"/>
                </a:solidFill>
              </a:rPr>
              <a:t> 방등</a:t>
            </a:r>
            <a:r>
              <a:rPr lang="en-US" altLang="ko-KR" sz="1600" b="1">
                <a:solidFill>
                  <a:schemeClr val="tx1"/>
                </a:solidFill>
              </a:rPr>
              <a:t>,</a:t>
            </a:r>
            <a:r>
              <a:rPr lang="ko-KR" altLang="en-US" sz="1600" b="1">
                <a:solidFill>
                  <a:schemeClr val="tx1"/>
                </a:solidFill>
              </a:rPr>
              <a:t> 다용도등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395536" y="3437384"/>
            <a:ext cx="8352928" cy="26642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 lang="ko-KR" altLang="en-US"/>
            </a:pPr>
            <a:r>
              <a:rPr lang="en-US" altLang="ko-KR"/>
              <a:t> </a:t>
            </a:r>
            <a:r>
              <a:rPr lang="ko-KR" altLang="en-US" sz="1600" b="1">
                <a:solidFill>
                  <a:schemeClr val="tx1"/>
                </a:solidFill>
              </a:rPr>
              <a:t>제품 소개</a:t>
            </a: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ko-KR" altLang="en-US" b="1"/>
          </a:p>
        </p:txBody>
      </p:sp>
      <p:sp>
        <p:nvSpPr>
          <p:cNvPr id="12" name="직사각형 11"/>
          <p:cNvSpPr/>
          <p:nvPr/>
        </p:nvSpPr>
        <p:spPr>
          <a:xfrm>
            <a:off x="395536" y="6245696"/>
            <a:ext cx="5195295" cy="4956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 lang="ko-KR" altLang="en-US"/>
            </a:pPr>
            <a:endParaRPr lang="ko-KR" altLang="en-US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r>
              <a:rPr lang="ko-KR" altLang="en-US" sz="1600" b="1">
                <a:solidFill>
                  <a:schemeClr val="tx1"/>
                </a:solidFill>
              </a:rPr>
              <a:t>매출액 </a:t>
            </a:r>
            <a:r>
              <a:rPr lang="en-US" altLang="ko-KR" sz="1600" b="1">
                <a:solidFill>
                  <a:schemeClr val="tx1"/>
                </a:solidFill>
              </a:rPr>
              <a:t>: </a:t>
            </a:r>
            <a:r>
              <a:rPr lang="ko-KR" altLang="en-US" sz="1200">
                <a:solidFill>
                  <a:schemeClr val="tx1"/>
                </a:solidFill>
              </a:rPr>
              <a:t>년 약 1</a:t>
            </a:r>
            <a:r>
              <a:rPr lang="en-US" altLang="ko-KR" sz="1200">
                <a:solidFill>
                  <a:schemeClr val="tx1"/>
                </a:solidFill>
              </a:rPr>
              <a:t>2</a:t>
            </a:r>
            <a:r>
              <a:rPr lang="ko-KR" altLang="en-US" sz="1200">
                <a:solidFill>
                  <a:schemeClr val="tx1"/>
                </a:solidFill>
              </a:rPr>
              <a:t>억(25%)</a:t>
            </a: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r>
              <a:rPr lang="en-US" altLang="ko-KR" sz="1600" b="1">
                <a:solidFill>
                  <a:schemeClr val="tx1"/>
                </a:solidFill>
              </a:rPr>
              <a:t> </a:t>
            </a:r>
            <a:endParaRPr lang="ko-KR" altLang="en-US" sz="1600" b="1">
              <a:solidFill>
                <a:schemeClr val="tx1"/>
              </a:solidFill>
            </a:endParaRPr>
          </a:p>
        </p:txBody>
      </p:sp>
      <p:grpSp>
        <p:nvGrpSpPr>
          <p:cNvPr id="13" name="Group 24"/>
          <p:cNvGrpSpPr/>
          <p:nvPr/>
        </p:nvGrpSpPr>
        <p:grpSpPr>
          <a:xfrm>
            <a:off x="428718" y="3981543"/>
            <a:ext cx="2055050" cy="1259869"/>
            <a:chOff x="339" y="815"/>
            <a:chExt cx="2407" cy="1418"/>
          </a:xfrm>
        </p:grpSpPr>
        <p:sp>
          <p:nvSpPr>
            <p:cNvPr id="14" name="Rectangle 25"/>
            <p:cNvSpPr>
              <a:spLocks noChangeArrowheads="1"/>
            </p:cNvSpPr>
            <p:nvPr/>
          </p:nvSpPr>
          <p:spPr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 lang="ko-KR"/>
              </a:pPr>
              <a:endParaRPr lang="ko-KR" altLang="en-US">
                <a:ea typeface="돋움"/>
              </a:endParaRPr>
            </a:p>
          </p:txBody>
        </p:sp>
        <p:sp>
          <p:nvSpPr>
            <p:cNvPr id="15" name="Rectangle 26"/>
            <p:cNvSpPr>
              <a:spLocks noChangeArrowheads="1"/>
            </p:cNvSpPr>
            <p:nvPr/>
          </p:nvSpPr>
          <p:spPr>
            <a:xfrm>
              <a:off x="387" y="869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/>
            </a:ln>
          </p:spPr>
          <p:txBody>
            <a:bodyPr wrap="none" anchor="ctr"/>
            <a:lstStyle/>
            <a:p>
              <a:pPr algn="ctr">
                <a:defRPr lang="ko-KR" altLang="en-US"/>
              </a:pPr>
              <a:r>
                <a:rPr lang="ko-KR" altLang="en-US" sz="1400">
                  <a:ea typeface="돋움"/>
                </a:rPr>
                <a:t>제품사진</a:t>
              </a: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4572000" y="5301208"/>
            <a:ext cx="2234500" cy="321907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 lang="ko-KR"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랜즈형 리폼 램프</a:t>
            </a:r>
          </a:p>
        </p:txBody>
      </p:sp>
      <p:grpSp>
        <p:nvGrpSpPr>
          <p:cNvPr id="17" name="Group 24"/>
          <p:cNvGrpSpPr/>
          <p:nvPr/>
        </p:nvGrpSpPr>
        <p:grpSpPr>
          <a:xfrm>
            <a:off x="2483768" y="4005064"/>
            <a:ext cx="2055050" cy="1259869"/>
            <a:chOff x="339" y="815"/>
            <a:chExt cx="2407" cy="1418"/>
          </a:xfrm>
        </p:grpSpPr>
        <p:sp>
          <p:nvSpPr>
            <p:cNvPr id="18" name="Rectangle 25"/>
            <p:cNvSpPr>
              <a:spLocks noChangeArrowheads="1"/>
            </p:cNvSpPr>
            <p:nvPr/>
          </p:nvSpPr>
          <p:spPr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 lang="ko-KR"/>
              </a:pPr>
              <a:endParaRPr lang="ko-KR" altLang="en-US">
                <a:ea typeface="돋움"/>
              </a:endParaRPr>
            </a:p>
          </p:txBody>
        </p:sp>
        <p:sp>
          <p:nvSpPr>
            <p:cNvPr id="19" name="Rectangle 26"/>
            <p:cNvSpPr>
              <a:spLocks noChangeArrowheads="1"/>
            </p:cNvSpPr>
            <p:nvPr/>
          </p:nvSpPr>
          <p:spPr>
            <a:xfrm>
              <a:off x="387" y="868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/>
            </a:ln>
          </p:spPr>
          <p:txBody>
            <a:bodyPr wrap="none" anchor="ctr"/>
            <a:lstStyle/>
            <a:p>
              <a:pPr algn="ctr">
                <a:defRPr lang="ko-KR" altLang="en-US"/>
              </a:pPr>
              <a:r>
                <a:rPr lang="ko-KR" altLang="en-US" sz="1400">
                  <a:ea typeface="돋움"/>
                </a:rPr>
                <a:t>제품사진</a:t>
              </a:r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467544" y="5335086"/>
            <a:ext cx="2174977" cy="326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 lang="ko-KR"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광확산 커버형 리폼 램프</a:t>
            </a:r>
          </a:p>
        </p:txBody>
      </p:sp>
      <p:grpSp>
        <p:nvGrpSpPr>
          <p:cNvPr id="21" name="Group 24"/>
          <p:cNvGrpSpPr/>
          <p:nvPr/>
        </p:nvGrpSpPr>
        <p:grpSpPr>
          <a:xfrm>
            <a:off x="4533174" y="4005064"/>
            <a:ext cx="2055050" cy="1259869"/>
            <a:chOff x="339" y="815"/>
            <a:chExt cx="2407" cy="1418"/>
          </a:xfrm>
        </p:grpSpPr>
        <p:sp>
          <p:nvSpPr>
            <p:cNvPr id="22" name="Rectangle 25"/>
            <p:cNvSpPr>
              <a:spLocks noChangeArrowheads="1"/>
            </p:cNvSpPr>
            <p:nvPr/>
          </p:nvSpPr>
          <p:spPr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 lang="ko-KR"/>
              </a:pPr>
              <a:endParaRPr lang="ko-KR" altLang="en-US">
                <a:ea typeface="돋움"/>
              </a:endParaRPr>
            </a:p>
          </p:txBody>
        </p:sp>
        <p:sp>
          <p:nvSpPr>
            <p:cNvPr id="23" name="Rectangle 26"/>
            <p:cNvSpPr>
              <a:spLocks noChangeArrowheads="1"/>
            </p:cNvSpPr>
            <p:nvPr/>
          </p:nvSpPr>
          <p:spPr>
            <a:xfrm>
              <a:off x="387" y="869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/>
            </a:ln>
          </p:spPr>
          <p:txBody>
            <a:bodyPr wrap="none" anchor="ctr"/>
            <a:lstStyle/>
            <a:p>
              <a:pPr algn="ctr">
                <a:defRPr lang="ko-KR" altLang="en-US"/>
              </a:pPr>
              <a:r>
                <a:rPr lang="ko-KR" altLang="en-US" sz="1400">
                  <a:ea typeface="돋움"/>
                </a:rPr>
                <a:t>제품사진</a:t>
              </a:r>
            </a:p>
          </p:txBody>
        </p:sp>
      </p:grpSp>
      <p:sp>
        <p:nvSpPr>
          <p:cNvPr id="24" name="직사각형 23"/>
          <p:cNvSpPr/>
          <p:nvPr/>
        </p:nvSpPr>
        <p:spPr>
          <a:xfrm>
            <a:off x="2699792" y="5301208"/>
            <a:ext cx="2592288" cy="326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 lang="ko-KR" altLang="en-US"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방등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/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거실등</a:t>
            </a:r>
          </a:p>
        </p:txBody>
      </p:sp>
      <p:grpSp>
        <p:nvGrpSpPr>
          <p:cNvPr id="12303" name="Group 24"/>
          <p:cNvGrpSpPr/>
          <p:nvPr/>
        </p:nvGrpSpPr>
        <p:grpSpPr>
          <a:xfrm>
            <a:off x="6621406" y="4005064"/>
            <a:ext cx="2055050" cy="1259869"/>
            <a:chOff x="339" y="815"/>
            <a:chExt cx="2407" cy="1418"/>
          </a:xfrm>
        </p:grpSpPr>
        <p:sp>
          <p:nvSpPr>
            <p:cNvPr id="12304" name="Rectangle 25"/>
            <p:cNvSpPr>
              <a:spLocks noChangeArrowheads="1"/>
            </p:cNvSpPr>
            <p:nvPr/>
          </p:nvSpPr>
          <p:spPr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 lang="ko-KR"/>
              </a:pPr>
              <a:endParaRPr lang="ko-KR" altLang="en-US">
                <a:ea typeface="돋움"/>
              </a:endParaRPr>
            </a:p>
          </p:txBody>
        </p:sp>
        <p:sp>
          <p:nvSpPr>
            <p:cNvPr id="12305" name="Rectangle 26"/>
            <p:cNvSpPr>
              <a:spLocks noChangeArrowheads="1"/>
            </p:cNvSpPr>
            <p:nvPr/>
          </p:nvSpPr>
          <p:spPr>
            <a:xfrm>
              <a:off x="387" y="869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/>
            </a:ln>
          </p:spPr>
          <p:txBody>
            <a:bodyPr wrap="none" anchor="ctr"/>
            <a:lstStyle/>
            <a:p>
              <a:pPr algn="ctr">
                <a:defRPr lang="ko-KR" altLang="en-US"/>
              </a:pPr>
              <a:r>
                <a:rPr lang="ko-KR" altLang="en-US" sz="1400">
                  <a:ea typeface="돋움"/>
                </a:rPr>
                <a:t>제품사진</a:t>
              </a:r>
            </a:p>
          </p:txBody>
        </p:sp>
      </p:grpSp>
      <p:pic>
        <p:nvPicPr>
          <p:cNvPr id="12306" name="그림 12305"/>
          <p:cNvPicPr/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467544" y="4077072"/>
            <a:ext cx="1944216" cy="10801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2307" name="그림 12306"/>
          <p:cNvPicPr/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2555776" y="4005064"/>
            <a:ext cx="1872208" cy="1167641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2309" name="그림 12308"/>
          <p:cNvPicPr/>
          <p:nvPr/>
        </p:nvPicPr>
        <p:blipFill rotWithShape="1">
          <a:blip r:embed="rId4" cstate="print"/>
          <a:stretch>
            <a:fillRect/>
          </a:stretch>
        </p:blipFill>
        <p:spPr>
          <a:xfrm>
            <a:off x="6660232" y="4005064"/>
            <a:ext cx="1944216" cy="115621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2310" name="그림 12309"/>
          <p:cNvPicPr>
            <a:picLocks noChangeAspect="1"/>
          </p:cNvPicPr>
          <p:nvPr/>
        </p:nvPicPr>
        <p:blipFill rotWithShape="1">
          <a:blip r:embed="rId5" cstate="print"/>
          <a:stretch>
            <a:fillRect/>
          </a:stretch>
        </p:blipFill>
        <p:spPr>
          <a:xfrm>
            <a:off x="4499992" y="4005064"/>
            <a:ext cx="2016224" cy="1152128"/>
          </a:xfrm>
          <a:prstGeom prst="rect">
            <a:avLst/>
          </a:prstGeom>
        </p:spPr>
      </p:pic>
      <p:sp>
        <p:nvSpPr>
          <p:cNvPr id="12311" name="직사각형 23"/>
          <p:cNvSpPr/>
          <p:nvPr/>
        </p:nvSpPr>
        <p:spPr>
          <a:xfrm>
            <a:off x="6551712" y="5335086"/>
            <a:ext cx="2592288" cy="326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 lang="ko-KR" altLang="en-US"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다용도 원형등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자유형 5"/>
          <p:cNvSpPr/>
          <p:nvPr/>
        </p:nvSpPr>
        <p:spPr>
          <a:xfrm>
            <a:off x="71406" y="101232"/>
            <a:ext cx="9072594" cy="756000"/>
          </a:xfrm>
          <a:custGeom>
            <a:avLst/>
            <a:gdLst>
              <a:gd name="connsiteX0" fmla="*/ 0 w 9072594"/>
              <a:gd name="connsiteY0" fmla="*/ 0 h 785818"/>
              <a:gd name="connsiteX1" fmla="*/ 9072594 w 9072594"/>
              <a:gd name="connsiteY1" fmla="*/ 0 h 785818"/>
              <a:gd name="connsiteX2" fmla="*/ 9072594 w 9072594"/>
              <a:gd name="connsiteY2" fmla="*/ 785818 h 785818"/>
              <a:gd name="connsiteX3" fmla="*/ 0 w 9072594"/>
              <a:gd name="connsiteY3" fmla="*/ 785818 h 785818"/>
              <a:gd name="connsiteX4" fmla="*/ 0 w 9072594"/>
              <a:gd name="connsiteY4" fmla="*/ 0 h 78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2594" h="785818">
                <a:moveTo>
                  <a:pt x="0" y="0"/>
                </a:moveTo>
                <a:lnTo>
                  <a:pt x="9072594" y="0"/>
                </a:lnTo>
                <a:lnTo>
                  <a:pt x="9072594" y="785818"/>
                </a:lnTo>
                <a:lnTo>
                  <a:pt x="0" y="78581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4" name="Rectangle 864"/>
          <p:cNvSpPr>
            <a:spLocks noChangeArrowheads="1"/>
          </p:cNvSpPr>
          <p:nvPr/>
        </p:nvSpPr>
        <p:spPr>
          <a:xfrm>
            <a:off x="928662" y="290104"/>
            <a:ext cx="5500726" cy="33239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42188">
              <a:lnSpc>
                <a:spcPct val="90000"/>
              </a:lnSpc>
              <a:buSzPct val="60000"/>
              <a:defRPr lang="ko-KR"/>
            </a:pPr>
            <a:r>
              <a:rPr lang="en-US" altLang="ko-KR" sz="2400" b="1" i="0" u="none" kern="1200" spc="-50" baseline="0">
                <a:latin typeface="맑은 고딕"/>
                <a:ea typeface="맑은 고딕"/>
              </a:rPr>
              <a:t>01. </a:t>
            </a:r>
            <a:r>
              <a:rPr lang="ko-KR" altLang="en-US" sz="2400" b="1" i="0" u="none" kern="1200" spc="-50" baseline="0">
                <a:latin typeface="맑은 고딕"/>
                <a:ea typeface="맑은 고딕"/>
              </a:rPr>
              <a:t>보유 기술 현황</a:t>
            </a:r>
            <a:endParaRPr lang="en-US" altLang="ko-KR" sz="2400" b="1" i="0" u="none" kern="1200" spc="-50" baseline="0">
              <a:latin typeface="맑은 고딕"/>
              <a:ea typeface="맑은 고딕"/>
            </a:endParaRPr>
          </a:p>
        </p:txBody>
      </p:sp>
      <p:sp>
        <p:nvSpPr>
          <p:cNvPr id="5" name="Rectangle 864"/>
          <p:cNvSpPr>
            <a:spLocks noChangeArrowheads="1"/>
          </p:cNvSpPr>
          <p:nvPr/>
        </p:nvSpPr>
        <p:spPr>
          <a:xfrm>
            <a:off x="8001024" y="428604"/>
            <a:ext cx="3214710" cy="400071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42188">
              <a:lnSpc>
                <a:spcPct val="90000"/>
              </a:lnSpc>
              <a:buSzPct val="60000"/>
              <a:defRPr lang="ko-KR"/>
            </a:pPr>
            <a:r>
              <a:rPr lang="en-US" altLang="ko-KR" sz="1400" b="1">
                <a:latin typeface="맑은 고딕"/>
                <a:ea typeface="맑은 고딕"/>
              </a:rPr>
              <a:t>Ⅱ </a:t>
            </a:r>
            <a:r>
              <a:rPr lang="ko-KR" altLang="en-US" sz="1400" b="1">
                <a:latin typeface="맑은 고딕"/>
                <a:ea typeface="맑은 고딕"/>
              </a:rPr>
              <a:t>사업 현황</a:t>
            </a:r>
          </a:p>
          <a:p>
            <a:pPr defTabSz="942188">
              <a:lnSpc>
                <a:spcPct val="90000"/>
              </a:lnSpc>
              <a:buSzPct val="60000"/>
              <a:defRPr lang="ko-KR"/>
            </a:pPr>
            <a:endParaRPr lang="en-US" altLang="ko-KR" sz="1400" b="1" i="0" u="none" kern="1200" spc="-50" baseline="0">
              <a:latin typeface="맑은 고딕"/>
              <a:ea typeface="맑은 고딕"/>
            </a:endParaRPr>
          </a:p>
        </p:txBody>
      </p:sp>
      <p:sp>
        <p:nvSpPr>
          <p:cNvPr id="12292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514928" y="6378464"/>
            <a:ext cx="467072" cy="365125"/>
          </a:xfrm>
          <a:noFill/>
          <a:ln>
            <a:miter/>
          </a:ln>
        </p:spPr>
        <p:txBody>
          <a:bodyPr/>
          <a:lstStyle/>
          <a:p>
            <a:pPr lvl="0">
              <a:defRPr lang="ko-KR" altLang="en-US"/>
            </a:pPr>
            <a:fld id="{A1C4FA34-65C2-4281-8617-D81C2319A3C7}" type="slidenum">
              <a:rPr lang="en-US" altLang="ko-KR"/>
              <a:pPr lvl="0">
                <a:defRPr lang="ko-KR" altLang="en-US"/>
              </a:pPr>
              <a:t>13</a:t>
            </a:fld>
            <a:endParaRPr lang="en-US" altLang="ko-KR"/>
          </a:p>
        </p:txBody>
      </p:sp>
      <p:sp>
        <p:nvSpPr>
          <p:cNvPr id="8" name="제목 1"/>
          <p:cNvSpPr txBox="1"/>
          <p:nvPr/>
        </p:nvSpPr>
        <p:spPr>
          <a:xfrm>
            <a:off x="71406" y="908720"/>
            <a:ext cx="4641747" cy="735607"/>
          </a:xfrm>
          <a:prstGeom prst="rect">
            <a:avLst/>
          </a:prstGeom>
        </p:spPr>
        <p:txBody>
          <a:bodyPr vert="horz" lIns="84406" tIns="42203" rIns="84406" bIns="42203" anchor="ctr">
            <a:normAutofit/>
          </a:bodyPr>
          <a:lstStyle>
            <a:lvl1pPr algn="l" defTabSz="990539" rtl="0" eaLnBrk="1" latinLnBrk="1" hangingPunct="1">
              <a:spcBef>
                <a:spcPct val="0"/>
              </a:spcBef>
              <a:buNone/>
              <a:defRPr lang="ko-KR" altLang="en-US" sz="2708" b="1" kern="1200" baseline="0" dirty="0">
                <a:solidFill>
                  <a:schemeClr val="accent3">
                    <a:lumMod val="50000"/>
                  </a:schemeClr>
                </a:solidFill>
                <a:latin typeface="Noto Sans"/>
                <a:ea typeface="맑은 고딕"/>
                <a:cs typeface="+mj-cs"/>
              </a:defRPr>
            </a:lvl1pPr>
          </a:lstStyle>
          <a:p>
            <a:pPr lvl="0">
              <a:defRPr lang="ko-KR" altLang="en-US"/>
            </a:pPr>
            <a:r>
              <a:rPr lang="en-US" altLang="ko-KR" sz="1400">
                <a:latin typeface="나눔고딕 ExtraBold"/>
                <a:ea typeface="나눔고딕 ExtraBold"/>
              </a:rPr>
              <a:t>01-1. </a:t>
            </a:r>
            <a:r>
              <a:rPr lang="ko-KR" altLang="en-US" sz="1400">
                <a:latin typeface="나눔고딕 ExtraBold"/>
                <a:ea typeface="나눔고딕 ExtraBold"/>
              </a:rPr>
              <a:t>기술상용화 실적</a:t>
            </a:r>
          </a:p>
        </p:txBody>
      </p:sp>
      <p:sp>
        <p:nvSpPr>
          <p:cNvPr id="9" name="제목 1"/>
          <p:cNvSpPr txBox="1"/>
          <p:nvPr/>
        </p:nvSpPr>
        <p:spPr>
          <a:xfrm>
            <a:off x="392682" y="1449563"/>
            <a:ext cx="6987630" cy="735607"/>
          </a:xfrm>
          <a:prstGeom prst="rect">
            <a:avLst/>
          </a:prstGeom>
        </p:spPr>
        <p:txBody>
          <a:bodyPr vert="horz" lIns="84406" tIns="42203" rIns="84406" bIns="42203" anchor="ctr">
            <a:normAutofit/>
          </a:bodyPr>
          <a:lstStyle>
            <a:lvl1pPr algn="l" defTabSz="990539" rtl="0" eaLnBrk="1" latinLnBrk="1" hangingPunct="1">
              <a:spcBef>
                <a:spcPct val="0"/>
              </a:spcBef>
              <a:buNone/>
              <a:defRPr lang="ko-KR" altLang="en-US" sz="2708" b="1" kern="1200" baseline="0" dirty="0">
                <a:solidFill>
                  <a:schemeClr val="accent3">
                    <a:lumMod val="50000"/>
                  </a:schemeClr>
                </a:solidFill>
                <a:latin typeface="Noto Sans"/>
                <a:ea typeface="맑은 고딕"/>
                <a:cs typeface="+mj-cs"/>
              </a:defRPr>
            </a:lvl1pPr>
          </a:lstStyle>
          <a:p>
            <a:pPr lvl="0">
              <a:defRPr lang="ko-KR" altLang="en-US"/>
            </a:pPr>
            <a:r>
              <a:rPr lang="ko-KR" altLang="en-US" sz="1400">
                <a:solidFill>
                  <a:schemeClr val="tx1"/>
                </a:solidFill>
                <a:latin typeface="나눔고딕 ExtraBold"/>
                <a:ea typeface="나눔고딕 ExtraBold"/>
              </a:rPr>
              <a:t>4</a:t>
            </a:r>
            <a:r>
              <a:rPr lang="en-US" altLang="ko-KR" sz="1400">
                <a:solidFill>
                  <a:schemeClr val="tx1"/>
                </a:solidFill>
                <a:latin typeface="나눔고딕 ExtraBold"/>
                <a:ea typeface="나눔고딕 ExtraBold"/>
              </a:rPr>
              <a:t>) LED</a:t>
            </a:r>
            <a:r>
              <a:rPr lang="ko-KR" altLang="en-US" sz="1400">
                <a:solidFill>
                  <a:schemeClr val="tx1"/>
                </a:solidFill>
                <a:latin typeface="나눔고딕 ExtraBold"/>
                <a:ea typeface="나눔고딕 ExtraBold"/>
              </a:rPr>
              <a:t>용</a:t>
            </a:r>
            <a:r>
              <a:rPr lang="en-US" altLang="ko-KR" sz="1400">
                <a:solidFill>
                  <a:schemeClr val="tx1"/>
                </a:solidFill>
                <a:latin typeface="나눔고딕 ExtraBold"/>
                <a:ea typeface="나눔고딕 ExtraBold"/>
              </a:rPr>
              <a:t> </a:t>
            </a:r>
            <a:r>
              <a:rPr lang="ko-KR" altLang="en-US" sz="1400">
                <a:solidFill>
                  <a:schemeClr val="tx1"/>
                </a:solidFill>
                <a:latin typeface="나눔고딕 ExtraBold"/>
                <a:ea typeface="나눔고딕 ExtraBold"/>
              </a:rPr>
              <a:t>전원용급장치(</a:t>
            </a:r>
            <a:r>
              <a:rPr lang="en-US" altLang="ko-KR" sz="1400">
                <a:solidFill>
                  <a:schemeClr val="tx1"/>
                </a:solidFill>
                <a:latin typeface="나눔고딕 ExtraBold"/>
                <a:ea typeface="나눔고딕 ExtraBold"/>
              </a:rPr>
              <a:t>SMPS)</a:t>
            </a:r>
            <a:r>
              <a:rPr lang="ko-KR" altLang="en-US" sz="1400">
                <a:solidFill>
                  <a:schemeClr val="tx1"/>
                </a:solidFill>
                <a:latin typeface="나눔고딕 ExtraBold"/>
                <a:ea typeface="나눔고딕 ExtraBold"/>
              </a:rPr>
              <a:t> 제조기술</a:t>
            </a:r>
          </a:p>
          <a:p>
            <a:pPr lvl="0">
              <a:defRPr lang="ko-KR" altLang="en-US"/>
            </a:pPr>
            <a:r>
              <a:rPr lang="en-US" altLang="ko-KR" sz="1400">
                <a:solidFill>
                  <a:schemeClr val="tx1"/>
                </a:solidFill>
                <a:latin typeface="나눔고딕 ExtraBold"/>
                <a:ea typeface="나눔고딕 ExtraBold"/>
              </a:rPr>
              <a:t> </a:t>
            </a:r>
            <a:endParaRPr lang="ko-KR" altLang="en-US" sz="1400">
              <a:solidFill>
                <a:schemeClr val="tx1"/>
              </a:solidFill>
              <a:latin typeface="나눔고딕 ExtraBold"/>
              <a:ea typeface="나눔고딕 ExtraBold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395536" y="1997224"/>
            <a:ext cx="8352928" cy="12961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 lang="ko-KR" altLang="en-US"/>
            </a:pPr>
            <a:r>
              <a:rPr lang="ko-KR" altLang="en-US" sz="1600" b="1">
                <a:solidFill>
                  <a:schemeClr val="tx1"/>
                </a:solidFill>
              </a:rPr>
              <a:t>기술의 개요 </a:t>
            </a:r>
            <a:r>
              <a:rPr lang="en-US" altLang="ko-KR" sz="1600" b="1">
                <a:solidFill>
                  <a:schemeClr val="tx1"/>
                </a:solidFill>
              </a:rPr>
              <a:t>:</a:t>
            </a:r>
            <a:r>
              <a:rPr lang="ko-KR" altLang="en-US" sz="1600" b="1">
                <a:solidFill>
                  <a:schemeClr val="tx1"/>
                </a:solidFill>
              </a:rPr>
              <a:t> </a:t>
            </a:r>
            <a:r>
              <a:rPr lang="en-US" altLang="ko-KR" sz="1600" b="1">
                <a:solidFill>
                  <a:schemeClr val="tx1"/>
                </a:solidFill>
              </a:rPr>
              <a:t>LED</a:t>
            </a:r>
            <a:r>
              <a:rPr lang="ko-KR" altLang="en-US" sz="1600" b="1">
                <a:solidFill>
                  <a:schemeClr val="tx1"/>
                </a:solidFill>
              </a:rPr>
              <a:t>용 전원공급장치 제조 기술</a:t>
            </a:r>
          </a:p>
          <a:p>
            <a:pPr lvl="0">
              <a:defRPr lang="ko-KR" altLang="en-US"/>
            </a:pPr>
            <a:r>
              <a:rPr lang="ko-KR" altLang="en-US" sz="1600" b="1">
                <a:solidFill>
                  <a:schemeClr val="tx1"/>
                </a:solidFill>
              </a:rPr>
              <a:t> - 높은 안정성과 효율성르 보장하는 </a:t>
            </a:r>
            <a:r>
              <a:rPr lang="en-US" altLang="ko-KR" sz="1600" b="1">
                <a:solidFill>
                  <a:schemeClr val="tx1"/>
                </a:solidFill>
              </a:rPr>
              <a:t>KC</a:t>
            </a:r>
            <a:r>
              <a:rPr lang="ko-KR" altLang="en-US" sz="1600" b="1">
                <a:solidFill>
                  <a:schemeClr val="tx1"/>
                </a:solidFill>
              </a:rPr>
              <a:t>인증</a:t>
            </a:r>
          </a:p>
          <a:p>
            <a:pPr lvl="0">
              <a:defRPr lang="ko-KR" altLang="en-US"/>
            </a:pPr>
            <a:r>
              <a:rPr lang="ko-KR" altLang="en-US" sz="1600" b="1">
                <a:solidFill>
                  <a:schemeClr val="tx1"/>
                </a:solidFill>
              </a:rPr>
              <a:t> - 실외에서 이용가능한 방수 </a:t>
            </a:r>
            <a:r>
              <a:rPr lang="en-US" altLang="ko-KR" sz="1600" b="1">
                <a:solidFill>
                  <a:schemeClr val="tx1"/>
                </a:solidFill>
              </a:rPr>
              <a:t>IP</a:t>
            </a:r>
            <a:r>
              <a:rPr lang="ko-KR" altLang="en-US" sz="1600" b="1">
                <a:solidFill>
                  <a:schemeClr val="tx1"/>
                </a:solidFill>
              </a:rPr>
              <a:t>67인증</a:t>
            </a:r>
          </a:p>
          <a:p>
            <a:pPr lvl="0">
              <a:defRPr lang="ko-KR" altLang="en-US"/>
            </a:pPr>
            <a:r>
              <a:rPr lang="ko-KR" altLang="en-US" sz="1600" b="1">
                <a:solidFill>
                  <a:schemeClr val="tx1"/>
                </a:solidFill>
              </a:rPr>
              <a:t> - 12</a:t>
            </a:r>
            <a:r>
              <a:rPr lang="en-US" altLang="ko-KR" sz="1600" b="1">
                <a:solidFill>
                  <a:schemeClr val="tx1"/>
                </a:solidFill>
              </a:rPr>
              <a:t>V / 24V, 100W ~</a:t>
            </a:r>
            <a:r>
              <a:rPr lang="ko-KR" altLang="en-US" sz="1600" b="1">
                <a:solidFill>
                  <a:schemeClr val="tx1"/>
                </a:solidFill>
              </a:rPr>
              <a:t>600</a:t>
            </a:r>
            <a:r>
              <a:rPr lang="en-US" altLang="ko-KR" sz="1600" b="1">
                <a:solidFill>
                  <a:schemeClr val="tx1"/>
                </a:solidFill>
              </a:rPr>
              <a:t>W</a:t>
            </a:r>
            <a:r>
              <a:rPr lang="ko-KR" altLang="en-US" sz="1600" b="1">
                <a:solidFill>
                  <a:schemeClr val="tx1"/>
                </a:solidFill>
              </a:rPr>
              <a:t> 다양한 제품군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395536" y="3437384"/>
            <a:ext cx="8352928" cy="26642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 lang="ko-KR" altLang="en-US"/>
            </a:pPr>
            <a:r>
              <a:rPr lang="en-US" altLang="ko-KR"/>
              <a:t> </a:t>
            </a:r>
            <a:r>
              <a:rPr lang="ko-KR" altLang="en-US" sz="1600" b="1">
                <a:solidFill>
                  <a:schemeClr val="tx1"/>
                </a:solidFill>
              </a:rPr>
              <a:t>제품 소개</a:t>
            </a: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ko-KR" altLang="en-US" b="1"/>
          </a:p>
        </p:txBody>
      </p:sp>
      <p:sp>
        <p:nvSpPr>
          <p:cNvPr id="12" name="직사각형 11"/>
          <p:cNvSpPr/>
          <p:nvPr/>
        </p:nvSpPr>
        <p:spPr>
          <a:xfrm>
            <a:off x="395536" y="6245696"/>
            <a:ext cx="5195295" cy="4956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 lang="ko-KR" altLang="en-US"/>
            </a:pPr>
            <a:endParaRPr lang="ko-KR" altLang="en-US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r>
              <a:rPr lang="ko-KR" altLang="en-US" sz="1600" b="1">
                <a:solidFill>
                  <a:schemeClr val="tx1"/>
                </a:solidFill>
              </a:rPr>
              <a:t>매출액 </a:t>
            </a:r>
            <a:r>
              <a:rPr lang="en-US" altLang="ko-KR" sz="1600" b="1">
                <a:solidFill>
                  <a:schemeClr val="tx1"/>
                </a:solidFill>
              </a:rPr>
              <a:t>: </a:t>
            </a:r>
            <a:r>
              <a:rPr lang="ko-KR" altLang="en-US" sz="1200">
                <a:solidFill>
                  <a:schemeClr val="tx1"/>
                </a:solidFill>
              </a:rPr>
              <a:t>년 약 1</a:t>
            </a:r>
            <a:r>
              <a:rPr lang="en-US" altLang="ko-KR" sz="1200">
                <a:solidFill>
                  <a:schemeClr val="tx1"/>
                </a:solidFill>
              </a:rPr>
              <a:t>2</a:t>
            </a:r>
            <a:r>
              <a:rPr lang="ko-KR" altLang="en-US" sz="1200">
                <a:solidFill>
                  <a:schemeClr val="tx1"/>
                </a:solidFill>
              </a:rPr>
              <a:t>억(</a:t>
            </a:r>
            <a:r>
              <a:rPr lang="en-US" altLang="ko-KR" sz="1200">
                <a:solidFill>
                  <a:schemeClr val="tx1"/>
                </a:solidFill>
              </a:rPr>
              <a:t>25</a:t>
            </a:r>
            <a:r>
              <a:rPr lang="ko-KR" altLang="en-US" sz="1200">
                <a:solidFill>
                  <a:schemeClr val="tx1"/>
                </a:solidFill>
              </a:rPr>
              <a:t>%)</a:t>
            </a: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endParaRPr lang="en-US" altLang="ko-KR" sz="1600" b="1">
              <a:solidFill>
                <a:schemeClr val="tx1"/>
              </a:solidFill>
            </a:endParaRPr>
          </a:p>
          <a:p>
            <a:pPr lvl="0">
              <a:defRPr lang="ko-KR" altLang="en-US"/>
            </a:pPr>
            <a:r>
              <a:rPr lang="en-US" altLang="ko-KR" sz="1600" b="1">
                <a:solidFill>
                  <a:schemeClr val="tx1"/>
                </a:solidFill>
              </a:rPr>
              <a:t> </a:t>
            </a:r>
            <a:endParaRPr lang="ko-KR" altLang="en-US" sz="1600" b="1">
              <a:solidFill>
                <a:schemeClr val="tx1"/>
              </a:solidFill>
            </a:endParaRPr>
          </a:p>
        </p:txBody>
      </p:sp>
      <p:grpSp>
        <p:nvGrpSpPr>
          <p:cNvPr id="13" name="Group 24"/>
          <p:cNvGrpSpPr/>
          <p:nvPr/>
        </p:nvGrpSpPr>
        <p:grpSpPr>
          <a:xfrm>
            <a:off x="687423" y="3981543"/>
            <a:ext cx="2055050" cy="1259869"/>
            <a:chOff x="339" y="815"/>
            <a:chExt cx="2407" cy="1418"/>
          </a:xfrm>
        </p:grpSpPr>
        <p:sp>
          <p:nvSpPr>
            <p:cNvPr id="14" name="Rectangle 25"/>
            <p:cNvSpPr>
              <a:spLocks noChangeArrowheads="1"/>
            </p:cNvSpPr>
            <p:nvPr/>
          </p:nvSpPr>
          <p:spPr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 lang="ko-KR"/>
              </a:pPr>
              <a:endParaRPr lang="ko-KR" altLang="en-US">
                <a:ea typeface="돋움"/>
              </a:endParaRPr>
            </a:p>
          </p:txBody>
        </p:sp>
        <p:sp>
          <p:nvSpPr>
            <p:cNvPr id="15" name="Rectangle 26"/>
            <p:cNvSpPr>
              <a:spLocks noChangeArrowheads="1"/>
            </p:cNvSpPr>
            <p:nvPr/>
          </p:nvSpPr>
          <p:spPr>
            <a:xfrm>
              <a:off x="387" y="869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/>
            </a:ln>
          </p:spPr>
          <p:txBody>
            <a:bodyPr wrap="none" anchor="ctr"/>
            <a:lstStyle/>
            <a:p>
              <a:pPr algn="ctr">
                <a:defRPr lang="ko-KR" altLang="en-US"/>
              </a:pPr>
              <a:r>
                <a:rPr lang="ko-KR" altLang="en-US" sz="1400">
                  <a:ea typeface="돋움"/>
                </a:rPr>
                <a:t>제품사진</a:t>
              </a: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611560" y="5343563"/>
            <a:ext cx="2234500" cy="598131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 lang="ko-KR"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실외에서 이용가능한 방수  </a:t>
            </a: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None/>
              <a:defRPr lang="ko-KR"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 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IP67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인증</a:t>
            </a:r>
          </a:p>
        </p:txBody>
      </p:sp>
      <p:grpSp>
        <p:nvGrpSpPr>
          <p:cNvPr id="17" name="Group 24"/>
          <p:cNvGrpSpPr/>
          <p:nvPr/>
        </p:nvGrpSpPr>
        <p:grpSpPr>
          <a:xfrm>
            <a:off x="3580178" y="4029521"/>
            <a:ext cx="2055050" cy="1259869"/>
            <a:chOff x="339" y="815"/>
            <a:chExt cx="2407" cy="1418"/>
          </a:xfrm>
        </p:grpSpPr>
        <p:sp>
          <p:nvSpPr>
            <p:cNvPr id="18" name="Rectangle 25"/>
            <p:cNvSpPr>
              <a:spLocks noChangeArrowheads="1"/>
            </p:cNvSpPr>
            <p:nvPr/>
          </p:nvSpPr>
          <p:spPr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 lang="ko-KR"/>
              </a:pPr>
              <a:endParaRPr lang="ko-KR" altLang="en-US">
                <a:ea typeface="돋움"/>
              </a:endParaRPr>
            </a:p>
          </p:txBody>
        </p:sp>
        <p:sp>
          <p:nvSpPr>
            <p:cNvPr id="19" name="Rectangle 26"/>
            <p:cNvSpPr>
              <a:spLocks noChangeArrowheads="1"/>
            </p:cNvSpPr>
            <p:nvPr/>
          </p:nvSpPr>
          <p:spPr>
            <a:xfrm>
              <a:off x="387" y="868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/>
            </a:ln>
          </p:spPr>
          <p:txBody>
            <a:bodyPr wrap="none" anchor="ctr"/>
            <a:lstStyle/>
            <a:p>
              <a:pPr algn="ctr">
                <a:defRPr lang="ko-KR" altLang="en-US"/>
              </a:pPr>
              <a:r>
                <a:rPr lang="ko-KR" altLang="en-US" sz="1400">
                  <a:ea typeface="돋움"/>
                </a:rPr>
                <a:t>제품사진</a:t>
              </a:r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3563888" y="5301208"/>
            <a:ext cx="2174977" cy="326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 lang="ko-KR"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12V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SMPS</a:t>
            </a:r>
          </a:p>
        </p:txBody>
      </p:sp>
      <p:grpSp>
        <p:nvGrpSpPr>
          <p:cNvPr id="21" name="Group 24"/>
          <p:cNvGrpSpPr/>
          <p:nvPr/>
        </p:nvGrpSpPr>
        <p:grpSpPr>
          <a:xfrm>
            <a:off x="6189358" y="4017818"/>
            <a:ext cx="2055050" cy="1259869"/>
            <a:chOff x="339" y="815"/>
            <a:chExt cx="2407" cy="1418"/>
          </a:xfrm>
        </p:grpSpPr>
        <p:sp>
          <p:nvSpPr>
            <p:cNvPr id="22" name="Rectangle 25"/>
            <p:cNvSpPr>
              <a:spLocks noChangeArrowheads="1"/>
            </p:cNvSpPr>
            <p:nvPr/>
          </p:nvSpPr>
          <p:spPr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 lang="ko-KR"/>
              </a:pPr>
              <a:endParaRPr lang="ko-KR" altLang="en-US">
                <a:ea typeface="돋움"/>
              </a:endParaRPr>
            </a:p>
          </p:txBody>
        </p:sp>
        <p:sp>
          <p:nvSpPr>
            <p:cNvPr id="23" name="Rectangle 26"/>
            <p:cNvSpPr>
              <a:spLocks noChangeArrowheads="1"/>
            </p:cNvSpPr>
            <p:nvPr/>
          </p:nvSpPr>
          <p:spPr>
            <a:xfrm>
              <a:off x="387" y="869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/>
            </a:ln>
          </p:spPr>
          <p:txBody>
            <a:bodyPr wrap="none" anchor="ctr"/>
            <a:lstStyle/>
            <a:p>
              <a:pPr algn="ctr">
                <a:defRPr lang="ko-KR" altLang="en-US"/>
              </a:pPr>
              <a:r>
                <a:rPr lang="ko-KR" altLang="en-US" sz="1400">
                  <a:ea typeface="돋움"/>
                </a:rPr>
                <a:t>제품사진</a:t>
              </a:r>
            </a:p>
          </p:txBody>
        </p:sp>
      </p:grpSp>
      <p:sp>
        <p:nvSpPr>
          <p:cNvPr id="24" name="직사각형 23"/>
          <p:cNvSpPr/>
          <p:nvPr/>
        </p:nvSpPr>
        <p:spPr>
          <a:xfrm>
            <a:off x="5940152" y="5301208"/>
            <a:ext cx="2592288" cy="326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 lang="ko-KR" altLang="en-US"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24V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SMPS</a:t>
            </a:r>
          </a:p>
        </p:txBody>
      </p:sp>
      <p:pic>
        <p:nvPicPr>
          <p:cNvPr id="12303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683568" y="4005064"/>
            <a:ext cx="2016224" cy="1224136"/>
          </a:xfrm>
          <a:prstGeom prst="rect">
            <a:avLst/>
          </a:prstGeom>
          <a:noFill/>
          <a:ln w="9525">
            <a:noFill/>
            <a:miter/>
          </a:ln>
          <a:effectLst/>
        </p:spPr>
      </p:pic>
      <p:pic>
        <p:nvPicPr>
          <p:cNvPr id="12304" name="그림 12303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3635896" y="4005064"/>
            <a:ext cx="1980220" cy="1260140"/>
          </a:xfrm>
          <a:prstGeom prst="rect">
            <a:avLst/>
          </a:prstGeom>
        </p:spPr>
      </p:pic>
      <p:pic>
        <p:nvPicPr>
          <p:cNvPr id="12305" name="그림 12304"/>
          <p:cNvPicPr>
            <a:picLocks noChangeAspect="1"/>
          </p:cNvPicPr>
          <p:nvPr/>
        </p:nvPicPr>
        <p:blipFill rotWithShape="1">
          <a:blip r:embed="rId4" cstate="print"/>
          <a:stretch>
            <a:fillRect/>
          </a:stretch>
        </p:blipFill>
        <p:spPr>
          <a:xfrm>
            <a:off x="6192180" y="4005064"/>
            <a:ext cx="2052228" cy="12961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자유형 6"/>
          <p:cNvSpPr/>
          <p:nvPr/>
        </p:nvSpPr>
        <p:spPr>
          <a:xfrm>
            <a:off x="71406" y="101232"/>
            <a:ext cx="9072594" cy="756000"/>
          </a:xfrm>
          <a:custGeom>
            <a:avLst/>
            <a:gdLst>
              <a:gd name="connsiteX0" fmla="*/ 0 w 9072594"/>
              <a:gd name="connsiteY0" fmla="*/ 0 h 785818"/>
              <a:gd name="connsiteX1" fmla="*/ 9072594 w 9072594"/>
              <a:gd name="connsiteY1" fmla="*/ 0 h 785818"/>
              <a:gd name="connsiteX2" fmla="*/ 9072594 w 9072594"/>
              <a:gd name="connsiteY2" fmla="*/ 785818 h 785818"/>
              <a:gd name="connsiteX3" fmla="*/ 0 w 9072594"/>
              <a:gd name="connsiteY3" fmla="*/ 785818 h 785818"/>
              <a:gd name="connsiteX4" fmla="*/ 0 w 9072594"/>
              <a:gd name="connsiteY4" fmla="*/ 0 h 78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2594" h="785818">
                <a:moveTo>
                  <a:pt x="0" y="0"/>
                </a:moveTo>
                <a:lnTo>
                  <a:pt x="9072594" y="0"/>
                </a:lnTo>
                <a:lnTo>
                  <a:pt x="9072594" y="785818"/>
                </a:lnTo>
                <a:lnTo>
                  <a:pt x="0" y="78581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90240" name="Group 1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633044"/>
              </p:ext>
            </p:extLst>
          </p:nvPr>
        </p:nvGraphicFramePr>
        <p:xfrm>
          <a:off x="582613" y="1643063"/>
          <a:ext cx="7847039" cy="4596725"/>
        </p:xfrm>
        <a:graphic>
          <a:graphicData uri="http://schemas.openxmlformats.org/drawingml/2006/table">
            <a:tbl>
              <a:tblPr/>
              <a:tblGrid>
                <a:gridCol w="1912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7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77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5602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장비명</a:t>
                      </a:r>
                      <a:endParaRPr kumimoji="1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굴림" charset="-127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수량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용도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버어니어캘리퍼스</a:t>
                      </a:r>
                      <a:endParaRPr kumimoji="1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1</a:t>
                      </a:r>
                      <a:endParaRPr kumimoji="1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굴림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부품 및 제품의 크기를 측정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디지털열전온도계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시료의 발열 테스트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절연저항계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절연저항 및 절연내역 테스트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내전압시험기</a:t>
                      </a:r>
                      <a:endParaRPr kumimoji="1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AC </a:t>
                      </a: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입력 제품의 </a:t>
                      </a:r>
                      <a:r>
                        <a:rPr kumimoji="1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내전압</a:t>
                      </a: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 시험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누설전류계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입력전압을 조절하여 원하는 </a:t>
                      </a:r>
                      <a:r>
                        <a:rPr kumimoji="1" lang="en-US" altLang="ko-KR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AC V(</a:t>
                      </a:r>
                      <a:r>
                        <a:rPr kumimoji="1" lang="ko-KR" altLang="en-US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전압</a:t>
                      </a:r>
                      <a:r>
                        <a:rPr kumimoji="1" lang="en-US" altLang="ko-KR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)</a:t>
                      </a:r>
                      <a:r>
                        <a:rPr kumimoji="1" lang="ko-KR" altLang="en-US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 송출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타이머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1</a:t>
                      </a:r>
                      <a:endParaRPr kumimoji="1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굴림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시료의 테스트 시간 측정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디지털파워메타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2</a:t>
                      </a:r>
                      <a:endParaRPr kumimoji="1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굴림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시료의 검수 및 용량 확인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디지털파워서플라이</a:t>
                      </a:r>
                      <a:endParaRPr kumimoji="1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3</a:t>
                      </a:r>
                      <a:endParaRPr kumimoji="1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굴림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시료 테스트용 전원 공급장치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정온건조기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1</a:t>
                      </a:r>
                      <a:endParaRPr kumimoji="1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굴림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시료의 </a:t>
                      </a:r>
                      <a:r>
                        <a:rPr kumimoji="1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열변경</a:t>
                      </a: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 실험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3D </a:t>
                      </a: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프린터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1</a:t>
                      </a:r>
                      <a:endParaRPr kumimoji="1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굴림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제품 디자인 개발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휴대용 </a:t>
                      </a:r>
                      <a:r>
                        <a:rPr kumimoji="1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분광조도계</a:t>
                      </a:r>
                      <a:endParaRPr kumimoji="1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1</a:t>
                      </a:r>
                      <a:endParaRPr kumimoji="1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굴림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굴림" charset="-127"/>
                        </a:rPr>
                        <a:t>조명의 분광 및 조도 측정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Rectangle 864"/>
          <p:cNvSpPr>
            <a:spLocks noChangeArrowheads="1"/>
          </p:cNvSpPr>
          <p:nvPr/>
        </p:nvSpPr>
        <p:spPr bwMode="auto">
          <a:xfrm>
            <a:off x="928662" y="290104"/>
            <a:ext cx="5500726" cy="332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  <a:scene3d>
              <a:camera prst="orthographicFront"/>
              <a:lightRig rig="brightRoom" dir="tl"/>
            </a:scene3d>
            <a:sp3d extrusionH="57150" contourW="38100" prstMaterial="flat">
              <a:bevelT w="0" prst="artDeco"/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pPr defTabSz="957263">
              <a:lnSpc>
                <a:spcPct val="90000"/>
              </a:lnSpc>
              <a:buSzPct val="60000"/>
              <a:defRPr/>
            </a:pPr>
            <a:r>
              <a:rPr lang="en-US" altLang="ko-KR" sz="2400" b="1" spc="-50" dirty="0">
                <a:latin typeface="맑은 고딕" pitchFamily="50" charset="-127"/>
                <a:ea typeface="맑은 고딕" pitchFamily="50" charset="-127"/>
              </a:rPr>
              <a:t>02. </a:t>
            </a:r>
            <a:r>
              <a:rPr lang="ko-KR" altLang="en-US" sz="2400" b="1" spc="-50" dirty="0">
                <a:latin typeface="맑은 고딕" pitchFamily="50" charset="-127"/>
                <a:ea typeface="맑은 고딕" pitchFamily="50" charset="-127"/>
              </a:rPr>
              <a:t>연구 장비 현황</a:t>
            </a:r>
            <a:endParaRPr lang="en-US" altLang="ko-KR" sz="2400" b="1" spc="-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Rectangle 864"/>
          <p:cNvSpPr>
            <a:spLocks noChangeArrowheads="1"/>
          </p:cNvSpPr>
          <p:nvPr/>
        </p:nvSpPr>
        <p:spPr bwMode="auto">
          <a:xfrm>
            <a:off x="8001024" y="428604"/>
            <a:ext cx="321471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  <a:scene3d>
              <a:camera prst="orthographicFront"/>
              <a:lightRig rig="brightRoom" dir="tl"/>
            </a:scene3d>
            <a:sp3d extrusionH="57150" contourW="38100" prstMaterial="flat">
              <a:bevelT w="0" prst="artDeco"/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pPr defTabSz="957263">
              <a:lnSpc>
                <a:spcPct val="90000"/>
              </a:lnSpc>
              <a:buSzPct val="60000"/>
              <a:defRPr/>
            </a:pPr>
            <a:r>
              <a:rPr lang="en-US" altLang="ko-KR" sz="1400" b="1" dirty="0">
                <a:latin typeface="맑은 고딕" pitchFamily="50" charset="-127"/>
                <a:ea typeface="맑은 고딕" pitchFamily="50" charset="-127"/>
              </a:rPr>
              <a:t>Ⅱ </a:t>
            </a:r>
            <a:r>
              <a:rPr lang="ko-KR" altLang="en-US" sz="1400" b="1" dirty="0">
                <a:latin typeface="맑은 고딕" pitchFamily="50" charset="-127"/>
                <a:ea typeface="맑은 고딕" pitchFamily="50" charset="-127"/>
              </a:rPr>
              <a:t>사업 현황</a:t>
            </a:r>
          </a:p>
          <a:p>
            <a:pPr defTabSz="957263">
              <a:lnSpc>
                <a:spcPct val="90000"/>
              </a:lnSpc>
              <a:buSzPct val="60000"/>
              <a:defRPr/>
            </a:pPr>
            <a:endParaRPr lang="en-US" altLang="ko-KR" sz="1400" b="1" spc="-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슬라이드 번호 개체 틀 37">
            <a:extLst>
              <a:ext uri="{FF2B5EF4-FFF2-40B4-BE49-F238E27FC236}">
                <a16:creationId xmlns:a16="http://schemas.microsoft.com/office/drawing/2014/main" id="{F7381157-C198-4A51-9D3B-C6D2CACABBF4}"/>
              </a:ext>
            </a:extLst>
          </p:cNvPr>
          <p:cNvSpPr txBox="1"/>
          <p:nvPr/>
        </p:nvSpPr>
        <p:spPr>
          <a:xfrm>
            <a:off x="8572528" y="6377556"/>
            <a:ext cx="535976" cy="476250"/>
          </a:xfrm>
          <a:prstGeom prst="rect">
            <a:avLst/>
          </a:prstGeom>
          <a:noFill/>
          <a:ln>
            <a:miter/>
          </a:ln>
        </p:spPr>
        <p:txBody>
          <a:bodyPr/>
          <a:lstStyle/>
          <a:p>
            <a:pPr marL="0" lvl="0" indent="0" algn="l" defTabSz="9000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None/>
              <a:defRPr lang="ko-KR"/>
            </a:pPr>
            <a:fld id="{124EEDB3-CF50-450B-9CE2-BB28C0776AC5}" type="slidenum">
              <a:rPr lang="en-US" altLang="ko-KR" sz="1800" b="0" i="0" u="none" kern="1200" spc="0" baseline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</a:rPr>
              <a:pPr marL="0" lvl="0" indent="0" algn="l" defTabSz="90000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None/>
                <a:defRPr lang="ko-KR"/>
              </a:pPr>
              <a:t>14</a:t>
            </a:fld>
            <a:endParaRPr lang="en-US" altLang="ko-KR" sz="1800" b="0" i="0" u="none" kern="1200" spc="0" baseline="0" dirty="0"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자유형 6"/>
          <p:cNvSpPr/>
          <p:nvPr/>
        </p:nvSpPr>
        <p:spPr>
          <a:xfrm>
            <a:off x="71406" y="101232"/>
            <a:ext cx="9072594" cy="756000"/>
          </a:xfrm>
          <a:custGeom>
            <a:avLst/>
            <a:gdLst>
              <a:gd name="connsiteX0" fmla="*/ 0 w 9072594"/>
              <a:gd name="connsiteY0" fmla="*/ 0 h 785818"/>
              <a:gd name="connsiteX1" fmla="*/ 9072594 w 9072594"/>
              <a:gd name="connsiteY1" fmla="*/ 0 h 785818"/>
              <a:gd name="connsiteX2" fmla="*/ 9072594 w 9072594"/>
              <a:gd name="connsiteY2" fmla="*/ 785818 h 785818"/>
              <a:gd name="connsiteX3" fmla="*/ 0 w 9072594"/>
              <a:gd name="connsiteY3" fmla="*/ 785818 h 785818"/>
              <a:gd name="connsiteX4" fmla="*/ 0 w 9072594"/>
              <a:gd name="connsiteY4" fmla="*/ 0 h 78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2594" h="785818">
                <a:moveTo>
                  <a:pt x="0" y="0"/>
                </a:moveTo>
                <a:lnTo>
                  <a:pt x="9072594" y="0"/>
                </a:lnTo>
                <a:lnTo>
                  <a:pt x="9072594" y="785818"/>
                </a:lnTo>
                <a:lnTo>
                  <a:pt x="0" y="78581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aphicFrame>
        <p:nvGraphicFramePr>
          <p:cNvPr id="90240" name="Group 1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639160"/>
              </p:ext>
            </p:extLst>
          </p:nvPr>
        </p:nvGraphicFramePr>
        <p:xfrm>
          <a:off x="582613" y="1412776"/>
          <a:ext cx="7851190" cy="4833450"/>
        </p:xfrm>
        <a:graphic>
          <a:graphicData uri="http://schemas.openxmlformats.org/drawingml/2006/table">
            <a:tbl>
              <a:tblPr firstRow="1" bandRow="1"/>
              <a:tblGrid>
                <a:gridCol w="1916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818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5602"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400" b="0" i="0" u="none">
                          <a:solidFill>
                            <a:schemeClr val="bg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장비명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400" b="0" i="0" u="none" dirty="0">
                          <a:solidFill>
                            <a:schemeClr val="bg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수량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/>
                      </a:pPr>
                      <a:r>
                        <a:rPr lang="ko-KR" altLang="en-US" sz="1400" b="0" i="0" u="none" dirty="0">
                          <a:solidFill>
                            <a:schemeClr val="bg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용도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마이크로미터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2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  <a:endParaRPr lang="ko-KR" altLang="en-US" sz="1200" b="0" i="0" u="none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물체의 외경, 두께, 내경, 깊이 측정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감전보호시험기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2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감전 위험성 시험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다이얼푸시풀게이지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2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인장압축시험기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임팩트해머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2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재품강도 시험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토오크드라이버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2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 kern="1200" spc="0" baseline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피스나 볼트 등르 일정한 힘으로 조임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전자식저울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2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  <a:endParaRPr lang="ko-KR" altLang="en-US" sz="1200" b="0" i="0" u="none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정확한 무게 측정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에이징 </a:t>
                      </a:r>
                      <a:r>
                        <a:rPr lang="en-US" altLang="ko-KR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ON/OFF</a:t>
                      </a: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 테스터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2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2</a:t>
                      </a:r>
                      <a:endParaRPr lang="ko-KR" altLang="en-US" sz="1200" b="0" i="0" u="none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개발/생산 제품 시료 시험기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디지털멀티미터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전압, 전류, 저항 측정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온도기록계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2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  <a:endParaRPr lang="ko-KR" altLang="en-US" sz="1200" b="0" i="0" u="none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온도의 변활르 자동 기록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오실로스코프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2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  <a:endParaRPr lang="ko-KR" altLang="en-US" sz="1200" b="0" i="0" u="none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시간에 따란 입력전압의 변화 출력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4596"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전자로드기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2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  <a:endParaRPr lang="ko-KR" altLang="en-US" sz="1200" b="0" i="0" u="none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전기를 흡수, 소모하는 장비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4596"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슬라이닥스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8582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입력된 교류전압을 원하는 크기로 변화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8" name="Rectangle 864"/>
          <p:cNvSpPr>
            <a:spLocks noChangeArrowheads="1"/>
          </p:cNvSpPr>
          <p:nvPr/>
        </p:nvSpPr>
        <p:spPr>
          <a:xfrm>
            <a:off x="928662" y="290104"/>
            <a:ext cx="5500726" cy="33239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27350">
              <a:lnSpc>
                <a:spcPct val="90000"/>
              </a:lnSpc>
              <a:buSzPct val="60000"/>
              <a:defRPr lang="ko-KR"/>
            </a:pPr>
            <a:r>
              <a:rPr lang="en-US" altLang="ko-KR" sz="2400" b="1" i="0" u="none" kern="1200" spc="-50" baseline="0">
                <a:latin typeface="맑은 고딕"/>
                <a:ea typeface="맑은 고딕"/>
              </a:rPr>
              <a:t>02. </a:t>
            </a:r>
            <a:r>
              <a:rPr lang="ko-KR" altLang="en-US" sz="2400" b="1" i="0" u="none" kern="1200" spc="-50" baseline="0">
                <a:latin typeface="맑은 고딕"/>
                <a:ea typeface="맑은 고딕"/>
              </a:rPr>
              <a:t>연구 장비 현황</a:t>
            </a:r>
            <a:endParaRPr lang="en-US" altLang="ko-KR" sz="2400" b="1" i="0" u="none" kern="1200" spc="-50" baseline="0">
              <a:latin typeface="맑은 고딕"/>
              <a:ea typeface="맑은 고딕"/>
            </a:endParaRPr>
          </a:p>
        </p:txBody>
      </p:sp>
      <p:sp>
        <p:nvSpPr>
          <p:cNvPr id="10" name="Rectangle 864"/>
          <p:cNvSpPr>
            <a:spLocks noChangeArrowheads="1"/>
          </p:cNvSpPr>
          <p:nvPr/>
        </p:nvSpPr>
        <p:spPr>
          <a:xfrm>
            <a:off x="8001024" y="428604"/>
            <a:ext cx="3214710" cy="400071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27350">
              <a:lnSpc>
                <a:spcPct val="90000"/>
              </a:lnSpc>
              <a:buSzPct val="60000"/>
              <a:defRPr lang="ko-KR"/>
            </a:pPr>
            <a:r>
              <a:rPr lang="en-US" altLang="ko-KR" sz="1400" b="1">
                <a:latin typeface="맑은 고딕"/>
                <a:ea typeface="맑은 고딕"/>
              </a:rPr>
              <a:t>Ⅱ </a:t>
            </a:r>
            <a:r>
              <a:rPr lang="ko-KR" altLang="en-US" sz="1400" b="1">
                <a:latin typeface="맑은 고딕"/>
                <a:ea typeface="맑은 고딕"/>
              </a:rPr>
              <a:t>사업 현황</a:t>
            </a:r>
          </a:p>
          <a:p>
            <a:pPr defTabSz="927350">
              <a:lnSpc>
                <a:spcPct val="90000"/>
              </a:lnSpc>
              <a:buSzPct val="60000"/>
              <a:defRPr lang="ko-KR"/>
            </a:pPr>
            <a:endParaRPr lang="en-US" altLang="ko-KR" sz="1400" b="1" i="0" u="none" kern="1200" spc="-50" baseline="0">
              <a:latin typeface="맑은 고딕"/>
              <a:ea typeface="맑은 고딕"/>
            </a:endParaRPr>
          </a:p>
        </p:txBody>
      </p:sp>
      <p:sp>
        <p:nvSpPr>
          <p:cNvPr id="9" name="슬라이드 번호 개체 틀 37">
            <a:extLst>
              <a:ext uri="{FF2B5EF4-FFF2-40B4-BE49-F238E27FC236}">
                <a16:creationId xmlns:a16="http://schemas.microsoft.com/office/drawing/2014/main" id="{8EDCDC99-35E6-4DB4-9869-BC33CB4D458E}"/>
              </a:ext>
            </a:extLst>
          </p:cNvPr>
          <p:cNvSpPr txBox="1"/>
          <p:nvPr/>
        </p:nvSpPr>
        <p:spPr>
          <a:xfrm>
            <a:off x="8534109" y="6385158"/>
            <a:ext cx="502387" cy="476250"/>
          </a:xfrm>
          <a:prstGeom prst="rect">
            <a:avLst/>
          </a:prstGeom>
          <a:noFill/>
          <a:ln>
            <a:miter/>
          </a:ln>
        </p:spPr>
        <p:txBody>
          <a:bodyPr/>
          <a:lstStyle/>
          <a:p>
            <a:pPr marL="0" lvl="0" indent="0" algn="l" defTabSz="9000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None/>
              <a:defRPr lang="ko-KR"/>
            </a:pPr>
            <a:fld id="{124EEDB3-CF50-450B-9CE2-BB28C0776AC5}" type="slidenum">
              <a:rPr lang="en-US" altLang="ko-KR" sz="1800" b="0" i="0" u="none" kern="1200" spc="0" baseline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</a:rPr>
              <a:pPr marL="0" lvl="0" indent="0" algn="l" defTabSz="90000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None/>
                <a:defRPr lang="ko-KR"/>
              </a:pPr>
              <a:t>15</a:t>
            </a:fld>
            <a:endParaRPr lang="en-US" altLang="ko-KR" sz="1800" b="0" i="0" u="none" kern="1200" spc="0" baseline="0" dirty="0"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자유형 25"/>
          <p:cNvSpPr/>
          <p:nvPr/>
        </p:nvSpPr>
        <p:spPr>
          <a:xfrm>
            <a:off x="71406" y="101232"/>
            <a:ext cx="9072594" cy="756000"/>
          </a:xfrm>
          <a:custGeom>
            <a:avLst/>
            <a:gdLst>
              <a:gd name="connsiteX0" fmla="*/ 0 w 9072594"/>
              <a:gd name="connsiteY0" fmla="*/ 0 h 785818"/>
              <a:gd name="connsiteX1" fmla="*/ 9072594 w 9072594"/>
              <a:gd name="connsiteY1" fmla="*/ 0 h 785818"/>
              <a:gd name="connsiteX2" fmla="*/ 9072594 w 9072594"/>
              <a:gd name="connsiteY2" fmla="*/ 785818 h 785818"/>
              <a:gd name="connsiteX3" fmla="*/ 0 w 9072594"/>
              <a:gd name="connsiteY3" fmla="*/ 785818 h 785818"/>
              <a:gd name="connsiteX4" fmla="*/ 0 w 9072594"/>
              <a:gd name="connsiteY4" fmla="*/ 0 h 78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2594" h="785818">
                <a:moveTo>
                  <a:pt x="0" y="0"/>
                </a:moveTo>
                <a:lnTo>
                  <a:pt x="9072594" y="0"/>
                </a:lnTo>
                <a:lnTo>
                  <a:pt x="9072594" y="785818"/>
                </a:lnTo>
                <a:lnTo>
                  <a:pt x="0" y="78581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Rectangle 864"/>
          <p:cNvSpPr>
            <a:spLocks noChangeArrowheads="1"/>
          </p:cNvSpPr>
          <p:nvPr/>
        </p:nvSpPr>
        <p:spPr bwMode="auto">
          <a:xfrm>
            <a:off x="928662" y="290104"/>
            <a:ext cx="5500726" cy="332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  <a:scene3d>
              <a:camera prst="orthographicFront"/>
              <a:lightRig rig="brightRoom" dir="tl"/>
            </a:scene3d>
            <a:sp3d extrusionH="57150" contourW="38100" prstMaterial="flat">
              <a:bevelT w="0" prst="artDeco"/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pPr defTabSz="957263">
              <a:lnSpc>
                <a:spcPct val="90000"/>
              </a:lnSpc>
              <a:buSzPct val="60000"/>
              <a:defRPr/>
            </a:pPr>
            <a:r>
              <a:rPr lang="en-US" altLang="ko-KR" sz="2400" b="1" spc="-50" dirty="0">
                <a:latin typeface="맑은 고딕" pitchFamily="50" charset="-127"/>
                <a:ea typeface="맑은 고딕" pitchFamily="50" charset="-127"/>
              </a:rPr>
              <a:t>03. </a:t>
            </a:r>
            <a:r>
              <a:rPr lang="ko-KR" altLang="en-US" sz="2400" b="1" spc="-50" dirty="0">
                <a:latin typeface="맑은 고딕" pitchFamily="50" charset="-127"/>
                <a:ea typeface="맑은 고딕" pitchFamily="50" charset="-127"/>
              </a:rPr>
              <a:t>제품 소개</a:t>
            </a:r>
            <a:endParaRPr lang="en-US" altLang="ko-KR" sz="2400" b="1" spc="-5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Rectangle 864"/>
          <p:cNvSpPr>
            <a:spLocks noChangeArrowheads="1"/>
          </p:cNvSpPr>
          <p:nvPr/>
        </p:nvSpPr>
        <p:spPr bwMode="auto">
          <a:xfrm>
            <a:off x="8001024" y="428604"/>
            <a:ext cx="321471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  <a:scene3d>
              <a:camera prst="orthographicFront"/>
              <a:lightRig rig="brightRoom" dir="tl"/>
            </a:scene3d>
            <a:sp3d extrusionH="57150" contourW="38100" prstMaterial="flat">
              <a:bevelT w="0" prst="artDeco"/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pPr defTabSz="957263">
              <a:lnSpc>
                <a:spcPct val="90000"/>
              </a:lnSpc>
              <a:buSzPct val="60000"/>
              <a:defRPr/>
            </a:pPr>
            <a:r>
              <a:rPr lang="en-US" altLang="ko-KR" sz="1400" b="1" dirty="0">
                <a:latin typeface="맑은 고딕" pitchFamily="50" charset="-127"/>
                <a:ea typeface="맑은 고딕" pitchFamily="50" charset="-127"/>
              </a:rPr>
              <a:t>Ⅱ </a:t>
            </a:r>
            <a:r>
              <a:rPr lang="ko-KR" altLang="en-US" sz="1400" b="1" dirty="0">
                <a:latin typeface="맑은 고딕" pitchFamily="50" charset="-127"/>
                <a:ea typeface="맑은 고딕" pitchFamily="50" charset="-127"/>
              </a:rPr>
              <a:t>사업 현황</a:t>
            </a:r>
          </a:p>
          <a:p>
            <a:pPr defTabSz="957263">
              <a:lnSpc>
                <a:spcPct val="90000"/>
              </a:lnSpc>
              <a:buSzPct val="60000"/>
              <a:defRPr/>
            </a:pPr>
            <a:endParaRPr lang="en-US" altLang="ko-KR" sz="1400" b="1" spc="-50" dirty="0"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428625" y="1074293"/>
            <a:ext cx="2962275" cy="1871663"/>
            <a:chOff x="339" y="815"/>
            <a:chExt cx="2407" cy="1418"/>
          </a:xfrm>
        </p:grpSpPr>
        <p:sp>
          <p:nvSpPr>
            <p:cNvPr id="12" name="Rectangle 25"/>
            <p:cNvSpPr>
              <a:spLocks noChangeArrowheads="1"/>
            </p:cNvSpPr>
            <p:nvPr/>
          </p:nvSpPr>
          <p:spPr bwMode="auto"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ea typeface="돋움" pitchFamily="50" charset="-127"/>
              </a:endParaRPr>
            </a:p>
          </p:txBody>
        </p:sp>
        <p:sp>
          <p:nvSpPr>
            <p:cNvPr id="14360" name="Rectangle 26"/>
            <p:cNvSpPr>
              <a:spLocks noChangeArrowheads="1"/>
            </p:cNvSpPr>
            <p:nvPr/>
          </p:nvSpPr>
          <p:spPr bwMode="auto">
            <a:xfrm>
              <a:off x="387" y="869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ea typeface="돋움" pitchFamily="50" charset="-127"/>
              </a:endParaRPr>
            </a:p>
          </p:txBody>
        </p:sp>
      </p:grpSp>
      <p:sp>
        <p:nvSpPr>
          <p:cNvPr id="11" name="직사각형 10"/>
          <p:cNvSpPr/>
          <p:nvPr/>
        </p:nvSpPr>
        <p:spPr>
          <a:xfrm>
            <a:off x="285750" y="2947541"/>
            <a:ext cx="3748087" cy="886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 pitchFamily="2" charset="2"/>
              <a:buChar char="è"/>
              <a:defRPr/>
            </a:pP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국산 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LED BAR PCB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로 제작하며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12V, 24V</a:t>
            </a: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defRPr/>
            </a:pP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2700K~ 9000K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다양한 색상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방수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/ </a:t>
            </a:r>
            <a:r>
              <a:rPr lang="ko-KR" alt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비방수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200" b="1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defRPr/>
            </a:pP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최고 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3m 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길이 까지 주문 제작 가능</a:t>
            </a:r>
            <a:endParaRPr lang="en-US" altLang="ko-KR" sz="1200" b="1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390650" y="1866456"/>
            <a:ext cx="962025" cy="305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defRPr/>
            </a:pP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bar</a:t>
            </a:r>
          </a:p>
        </p:txBody>
      </p: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4572000" y="1090168"/>
            <a:ext cx="2962275" cy="1871663"/>
            <a:chOff x="339" y="815"/>
            <a:chExt cx="2407" cy="1418"/>
          </a:xfrm>
        </p:grpSpPr>
        <p:sp>
          <p:nvSpPr>
            <p:cNvPr id="15" name="Rectangle 25"/>
            <p:cNvSpPr>
              <a:spLocks noChangeArrowheads="1"/>
            </p:cNvSpPr>
            <p:nvPr/>
          </p:nvSpPr>
          <p:spPr bwMode="auto"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ea typeface="돋움" pitchFamily="50" charset="-127"/>
              </a:endParaRPr>
            </a:p>
          </p:txBody>
        </p:sp>
        <p:sp>
          <p:nvSpPr>
            <p:cNvPr id="14358" name="Rectangle 26"/>
            <p:cNvSpPr>
              <a:spLocks noChangeArrowheads="1"/>
            </p:cNvSpPr>
            <p:nvPr/>
          </p:nvSpPr>
          <p:spPr bwMode="auto">
            <a:xfrm>
              <a:off x="387" y="869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ea typeface="돋움" pitchFamily="50" charset="-127"/>
              </a:endParaRPr>
            </a:p>
          </p:txBody>
        </p:sp>
      </p:grpSp>
      <p:sp>
        <p:nvSpPr>
          <p:cNvPr id="17" name="직사각형 16"/>
          <p:cNvSpPr/>
          <p:nvPr/>
        </p:nvSpPr>
        <p:spPr>
          <a:xfrm>
            <a:off x="4429125" y="3104706"/>
            <a:ext cx="3748087" cy="582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 pitchFamily="2" charset="2"/>
              <a:buChar char="è"/>
              <a:defRPr/>
            </a:pP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LED BAR, </a:t>
            </a:r>
            <a:r>
              <a:rPr lang="ko-KR" alt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스노우펄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삼구모듈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등 </a:t>
            </a:r>
            <a:r>
              <a:rPr lang="ko-KR" alt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몰딩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방수처리</a:t>
            </a:r>
            <a:endParaRPr lang="en-US" altLang="ko-KR" sz="1200" b="1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defRPr/>
            </a:pP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자동화장비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구축으로 주문 즉시 제작 가능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428625" y="3774631"/>
            <a:ext cx="2962275" cy="1871662"/>
            <a:chOff x="339" y="815"/>
            <a:chExt cx="2407" cy="1418"/>
          </a:xfrm>
        </p:grpSpPr>
        <p:sp>
          <p:nvSpPr>
            <p:cNvPr id="20" name="Rectangle 25"/>
            <p:cNvSpPr>
              <a:spLocks noChangeArrowheads="1"/>
            </p:cNvSpPr>
            <p:nvPr/>
          </p:nvSpPr>
          <p:spPr bwMode="auto"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ea typeface="돋움" pitchFamily="50" charset="-127"/>
              </a:endParaRPr>
            </a:p>
          </p:txBody>
        </p:sp>
        <p:sp>
          <p:nvSpPr>
            <p:cNvPr id="14356" name="Rectangle 26"/>
            <p:cNvSpPr>
              <a:spLocks noChangeArrowheads="1"/>
            </p:cNvSpPr>
            <p:nvPr/>
          </p:nvSpPr>
          <p:spPr bwMode="auto">
            <a:xfrm>
              <a:off x="387" y="869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ea typeface="돋움" pitchFamily="50" charset="-127"/>
              </a:endParaRPr>
            </a:p>
          </p:txBody>
        </p:sp>
      </p:grpSp>
      <p:sp>
        <p:nvSpPr>
          <p:cNvPr id="22" name="직사각형 21"/>
          <p:cNvSpPr/>
          <p:nvPr/>
        </p:nvSpPr>
        <p:spPr>
          <a:xfrm>
            <a:off x="285750" y="5789168"/>
            <a:ext cx="3962401" cy="582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 pitchFamily="2" charset="2"/>
              <a:buChar char="è"/>
              <a:defRPr/>
            </a:pP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식물성장 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LED BAR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로 광합성과 생육촉진에 </a:t>
            </a:r>
            <a:endParaRPr lang="en-US" altLang="ko-KR" sz="1200" b="1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defRPr/>
            </a:pP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필요한 파장대의 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LED CHIP 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사용 제작</a:t>
            </a:r>
            <a:endParaRPr lang="en-US" altLang="ko-KR" sz="1200" b="1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390650" y="4566793"/>
            <a:ext cx="962025" cy="305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defRPr/>
            </a:pPr>
            <a:r>
              <a:rPr lang="ko-KR" alt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스노우펄</a:t>
            </a:r>
            <a:endParaRPr lang="en-US" altLang="ko-KR" sz="1200" b="1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4572000" y="3788918"/>
            <a:ext cx="2962275" cy="1871663"/>
            <a:chOff x="339" y="815"/>
            <a:chExt cx="2407" cy="1418"/>
          </a:xfrm>
        </p:grpSpPr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ea typeface="돋움" pitchFamily="50" charset="-127"/>
              </a:endParaRPr>
            </a:p>
          </p:txBody>
        </p:sp>
        <p:sp>
          <p:nvSpPr>
            <p:cNvPr id="14354" name="Rectangle 26"/>
            <p:cNvSpPr>
              <a:spLocks noChangeArrowheads="1"/>
            </p:cNvSpPr>
            <p:nvPr/>
          </p:nvSpPr>
          <p:spPr bwMode="auto">
            <a:xfrm>
              <a:off x="387" y="869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ea typeface="돋움" pitchFamily="50" charset="-127"/>
              </a:endParaRPr>
            </a:p>
          </p:txBody>
        </p:sp>
      </p:grpSp>
      <p:sp>
        <p:nvSpPr>
          <p:cNvPr id="27" name="직사각형 26"/>
          <p:cNvSpPr/>
          <p:nvPr/>
        </p:nvSpPr>
        <p:spPr>
          <a:xfrm>
            <a:off x="4429125" y="5803456"/>
            <a:ext cx="3890992" cy="582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 pitchFamily="2" charset="2"/>
              <a:buChar char="è"/>
              <a:defRPr/>
            </a:pP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LED </a:t>
            </a:r>
            <a:r>
              <a:rPr lang="ko-KR" alt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스노우펄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유성 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 </a:t>
            </a:r>
            <a:r>
              <a:rPr lang="ko-KR" altLang="en-US" sz="1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빛물처럼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흘러내리는 연출</a:t>
            </a:r>
            <a:endParaRPr lang="en-US" altLang="ko-KR" sz="1200" b="1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defRPr/>
            </a:pP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고급 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IC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회로를 이용하여 별도의 컨트롤러 없이 연출</a:t>
            </a:r>
            <a:endParaRPr lang="en-US" altLang="ko-KR" sz="1200" b="1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5534025" y="4581081"/>
            <a:ext cx="962025" cy="305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defRPr/>
            </a:pP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구 모듈</a:t>
            </a:r>
            <a:endParaRPr lang="en-US" altLang="ko-KR" sz="1200" b="1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445" y="1145061"/>
            <a:ext cx="2808312" cy="1759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198" y="3862555"/>
            <a:ext cx="2837259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6779" y="3876235"/>
            <a:ext cx="280831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5341" y="1161592"/>
            <a:ext cx="2857520" cy="1714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슬라이드 번호 개체 틀 37">
            <a:extLst>
              <a:ext uri="{FF2B5EF4-FFF2-40B4-BE49-F238E27FC236}">
                <a16:creationId xmlns:a16="http://schemas.microsoft.com/office/drawing/2014/main" id="{14BC601C-1AF7-4FB7-8FBB-46DD0038E85E}"/>
              </a:ext>
            </a:extLst>
          </p:cNvPr>
          <p:cNvSpPr txBox="1"/>
          <p:nvPr/>
        </p:nvSpPr>
        <p:spPr>
          <a:xfrm>
            <a:off x="8534109" y="6385158"/>
            <a:ext cx="609891" cy="476250"/>
          </a:xfrm>
          <a:prstGeom prst="rect">
            <a:avLst/>
          </a:prstGeom>
          <a:noFill/>
          <a:ln>
            <a:miter/>
          </a:ln>
        </p:spPr>
        <p:txBody>
          <a:bodyPr/>
          <a:lstStyle/>
          <a:p>
            <a:pPr marL="0" lvl="0" indent="0" algn="l" defTabSz="9000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None/>
              <a:defRPr lang="ko-KR"/>
            </a:pPr>
            <a:fld id="{124EEDB3-CF50-450B-9CE2-BB28C0776AC5}" type="slidenum">
              <a:rPr lang="en-US" altLang="ko-KR" sz="1800" b="0" i="0" u="none" kern="1200" spc="0" baseline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</a:rPr>
              <a:pPr marL="0" lvl="0" indent="0" algn="l" defTabSz="90000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None/>
                <a:defRPr lang="ko-KR"/>
              </a:pPr>
              <a:t>16</a:t>
            </a:fld>
            <a:endParaRPr lang="en-US" altLang="ko-KR" sz="1800" b="0" i="0" u="none" kern="1200" spc="0" baseline="0" dirty="0"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자유형 25"/>
          <p:cNvSpPr/>
          <p:nvPr/>
        </p:nvSpPr>
        <p:spPr>
          <a:xfrm>
            <a:off x="71406" y="101232"/>
            <a:ext cx="9072594" cy="756000"/>
          </a:xfrm>
          <a:custGeom>
            <a:avLst/>
            <a:gdLst>
              <a:gd name="connsiteX0" fmla="*/ 0 w 9072594"/>
              <a:gd name="connsiteY0" fmla="*/ 0 h 785818"/>
              <a:gd name="connsiteX1" fmla="*/ 9072594 w 9072594"/>
              <a:gd name="connsiteY1" fmla="*/ 0 h 785818"/>
              <a:gd name="connsiteX2" fmla="*/ 9072594 w 9072594"/>
              <a:gd name="connsiteY2" fmla="*/ 785818 h 785818"/>
              <a:gd name="connsiteX3" fmla="*/ 0 w 9072594"/>
              <a:gd name="connsiteY3" fmla="*/ 785818 h 785818"/>
              <a:gd name="connsiteX4" fmla="*/ 0 w 9072594"/>
              <a:gd name="connsiteY4" fmla="*/ 0 h 78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2594" h="785818">
                <a:moveTo>
                  <a:pt x="0" y="0"/>
                </a:moveTo>
                <a:lnTo>
                  <a:pt x="9072594" y="0"/>
                </a:lnTo>
                <a:lnTo>
                  <a:pt x="9072594" y="785818"/>
                </a:lnTo>
                <a:lnTo>
                  <a:pt x="0" y="78581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7" name="Rectangle 864"/>
          <p:cNvSpPr>
            <a:spLocks noChangeArrowheads="1"/>
          </p:cNvSpPr>
          <p:nvPr/>
        </p:nvSpPr>
        <p:spPr>
          <a:xfrm>
            <a:off x="928662" y="290104"/>
            <a:ext cx="5500726" cy="33239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57263">
              <a:lnSpc>
                <a:spcPct val="90000"/>
              </a:lnSpc>
              <a:buSzPct val="60000"/>
              <a:defRPr/>
            </a:pPr>
            <a:r>
              <a:rPr lang="en-US" altLang="ko-KR" sz="2400" b="1" spc="-50">
                <a:latin typeface="맑은 고딕"/>
                <a:ea typeface="맑은 고딕"/>
              </a:rPr>
              <a:t>03. </a:t>
            </a:r>
            <a:r>
              <a:rPr lang="ko-KR" altLang="en-US" sz="2400" b="1" spc="-50">
                <a:latin typeface="맑은 고딕"/>
                <a:ea typeface="맑은 고딕"/>
              </a:rPr>
              <a:t>제품 소개</a:t>
            </a:r>
            <a:endParaRPr lang="en-US" altLang="ko-KR" sz="2400" b="1" spc="-50">
              <a:latin typeface="맑은 고딕"/>
              <a:ea typeface="맑은 고딕"/>
            </a:endParaRPr>
          </a:p>
        </p:txBody>
      </p:sp>
      <p:sp>
        <p:nvSpPr>
          <p:cNvPr id="10" name="Rectangle 864"/>
          <p:cNvSpPr>
            <a:spLocks noChangeArrowheads="1"/>
          </p:cNvSpPr>
          <p:nvPr/>
        </p:nvSpPr>
        <p:spPr>
          <a:xfrm>
            <a:off x="8001024" y="428604"/>
            <a:ext cx="3214710" cy="387798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57263">
              <a:lnSpc>
                <a:spcPct val="90000"/>
              </a:lnSpc>
              <a:buSzPct val="60000"/>
              <a:defRPr/>
            </a:pPr>
            <a:r>
              <a:rPr lang="en-US" altLang="ko-KR" sz="1400" b="1">
                <a:latin typeface="맑은 고딕"/>
                <a:ea typeface="맑은 고딕"/>
              </a:rPr>
              <a:t>Ⅱ </a:t>
            </a:r>
            <a:r>
              <a:rPr lang="ko-KR" altLang="en-US" sz="1400" b="1">
                <a:latin typeface="맑은 고딕"/>
                <a:ea typeface="맑은 고딕"/>
              </a:rPr>
              <a:t>사업 현황</a:t>
            </a:r>
          </a:p>
          <a:p>
            <a:pPr defTabSz="957263">
              <a:lnSpc>
                <a:spcPct val="90000"/>
              </a:lnSpc>
              <a:buSzPct val="60000"/>
              <a:defRPr/>
            </a:pPr>
            <a:endParaRPr lang="en-US" altLang="ko-KR" sz="1400" b="1" spc="-50">
              <a:latin typeface="맑은 고딕"/>
              <a:ea typeface="맑은 고딕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63365" y="3018366"/>
            <a:ext cx="3819525" cy="886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/>
            </a:pP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LED 3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구모듈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: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일반형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,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커버형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, RGB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칼라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등 다양</a:t>
            </a: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defRPr/>
            </a:pP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 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저전력 설계로 에너지 절감 효과 있으며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,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간판조명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,</a:t>
            </a: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defRPr/>
            </a:pP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 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실내외 인테리어 조명 등 다양한 곳에 사용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  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4506740" y="3204672"/>
            <a:ext cx="3748087" cy="5829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/>
            </a:pP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3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구모듈 전용 컨트롤러 여러가지 타입의 점등</a:t>
            </a: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defRPr/>
            </a:pP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효과 연출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(RGB,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단색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,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뱅뱅이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, BAR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이용 가능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)</a:t>
            </a:r>
          </a:p>
        </p:txBody>
      </p:sp>
      <p:grpSp>
        <p:nvGrpSpPr>
          <p:cNvPr id="4" name="Group 24"/>
          <p:cNvGrpSpPr/>
          <p:nvPr/>
        </p:nvGrpSpPr>
        <p:grpSpPr>
          <a:xfrm>
            <a:off x="506240" y="3874597"/>
            <a:ext cx="2962275" cy="1871662"/>
            <a:chOff x="339" y="815"/>
            <a:chExt cx="2407" cy="1418"/>
          </a:xfrm>
        </p:grpSpPr>
        <p:sp>
          <p:nvSpPr>
            <p:cNvPr id="20" name="Rectangle 25"/>
            <p:cNvSpPr>
              <a:spLocks noChangeArrowheads="1"/>
            </p:cNvSpPr>
            <p:nvPr/>
          </p:nvSpPr>
          <p:spPr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ea typeface="돋움"/>
              </a:endParaRPr>
            </a:p>
          </p:txBody>
        </p:sp>
        <p:sp>
          <p:nvSpPr>
            <p:cNvPr id="14356" name="Rectangle 26"/>
            <p:cNvSpPr>
              <a:spLocks noChangeArrowheads="1"/>
            </p:cNvSpPr>
            <p:nvPr/>
          </p:nvSpPr>
          <p:spPr>
            <a:xfrm>
              <a:off x="387" y="869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/>
            </a:ln>
          </p:spPr>
          <p:txBody>
            <a:bodyPr wrap="none" anchor="ctr"/>
            <a:lstStyle/>
            <a:p>
              <a:pPr lvl="0">
                <a:defRPr/>
              </a:pPr>
              <a:endParaRPr lang="ko-KR" altLang="en-US">
                <a:ea typeface="돋움"/>
              </a:endParaRPr>
            </a:p>
          </p:txBody>
        </p:sp>
      </p:grpSp>
      <p:sp>
        <p:nvSpPr>
          <p:cNvPr id="22" name="직사각형 21"/>
          <p:cNvSpPr/>
          <p:nvPr/>
        </p:nvSpPr>
        <p:spPr>
          <a:xfrm>
            <a:off x="363365" y="5889134"/>
            <a:ext cx="3748087" cy="5829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MR16: 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국내최초 안정기 일제형 모듈 개발 </a:t>
            </a: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defRPr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설치 간편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(KC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인증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)</a:t>
            </a:r>
          </a:p>
        </p:txBody>
      </p:sp>
      <p:grpSp>
        <p:nvGrpSpPr>
          <p:cNvPr id="5" name="Group 24"/>
          <p:cNvGrpSpPr/>
          <p:nvPr/>
        </p:nvGrpSpPr>
        <p:grpSpPr>
          <a:xfrm>
            <a:off x="4649615" y="3888884"/>
            <a:ext cx="2962275" cy="1871663"/>
            <a:chOff x="339" y="815"/>
            <a:chExt cx="2407" cy="1418"/>
          </a:xfrm>
        </p:grpSpPr>
        <p:sp>
          <p:nvSpPr>
            <p:cNvPr id="25" name="Rectangle 25"/>
            <p:cNvSpPr>
              <a:spLocks noChangeArrowheads="1"/>
            </p:cNvSpPr>
            <p:nvPr/>
          </p:nvSpPr>
          <p:spPr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ea typeface="돋움"/>
              </a:endParaRPr>
            </a:p>
          </p:txBody>
        </p:sp>
        <p:sp>
          <p:nvSpPr>
            <p:cNvPr id="14354" name="Rectangle 26"/>
            <p:cNvSpPr>
              <a:spLocks noChangeArrowheads="1"/>
            </p:cNvSpPr>
            <p:nvPr/>
          </p:nvSpPr>
          <p:spPr>
            <a:xfrm>
              <a:off x="387" y="869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/>
            </a:ln>
          </p:spPr>
          <p:txBody>
            <a:bodyPr wrap="none" anchor="ctr"/>
            <a:lstStyle/>
            <a:p>
              <a:pPr lvl="0">
                <a:defRPr/>
              </a:pPr>
              <a:endParaRPr lang="ko-KR" altLang="en-US">
                <a:ea typeface="돋움"/>
              </a:endParaRPr>
            </a:p>
          </p:txBody>
        </p:sp>
      </p:grpSp>
      <p:sp>
        <p:nvSpPr>
          <p:cNvPr id="27" name="직사각형 26"/>
          <p:cNvSpPr/>
          <p:nvPr/>
        </p:nvSpPr>
        <p:spPr>
          <a:xfrm>
            <a:off x="4506740" y="5833589"/>
            <a:ext cx="3748087" cy="5459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리폼램프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(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랜즈형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)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: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기존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FPL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형광등 대체용이며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,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안정기일체형으로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KC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인증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,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디자인등록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,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전자파인증  </a:t>
            </a:r>
            <a:endParaRPr lang="en-US" altLang="ko-KR" sz="1200" b="1">
              <a:solidFill>
                <a:schemeClr val="tx1">
                  <a:lumMod val="85000"/>
                  <a:lumOff val="15000"/>
                </a:schemeClr>
              </a:solidFill>
              <a:latin typeface="맑은 고딕"/>
              <a:ea typeface="맑은 고딕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701329" y="1190119"/>
            <a:ext cx="6943902" cy="4522292"/>
            <a:chOff x="-3014839" y="1270000"/>
            <a:chExt cx="6943902" cy="4522292"/>
          </a:xfrm>
        </p:grpSpPr>
        <p:grpSp>
          <p:nvGrpSpPr>
            <p:cNvPr id="2" name="Group 24"/>
            <p:cNvGrpSpPr/>
            <p:nvPr/>
          </p:nvGrpSpPr>
          <p:grpSpPr>
            <a:xfrm>
              <a:off x="966788" y="1270000"/>
              <a:ext cx="2962275" cy="1871663"/>
              <a:chOff x="339" y="815"/>
              <a:chExt cx="2407" cy="1418"/>
            </a:xfrm>
          </p:grpSpPr>
          <p:sp>
            <p:nvSpPr>
              <p:cNvPr id="12" name="Rectangle 25"/>
              <p:cNvSpPr>
                <a:spLocks noChangeArrowheads="1"/>
              </p:cNvSpPr>
              <p:nvPr/>
            </p:nvSpPr>
            <p:spPr>
              <a:xfrm>
                <a:off x="339" y="815"/>
                <a:ext cx="2407" cy="1418"/>
              </a:xfrm>
              <a:prstGeom prst="rect">
                <a:avLst/>
              </a:prstGeom>
              <a:solidFill>
                <a:srgbClr val="DDDDDD"/>
              </a:solidFill>
              <a:ln w="31750">
                <a:solidFill>
                  <a:schemeClr val="bg1"/>
                </a:solidFill>
                <a:miter/>
              </a:ln>
              <a:effectLst>
                <a:outerShdw dist="53882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ea typeface="돋움"/>
                </a:endParaRPr>
              </a:p>
            </p:txBody>
          </p:sp>
          <p:sp>
            <p:nvSpPr>
              <p:cNvPr id="14360" name="Rectangle 26"/>
              <p:cNvSpPr>
                <a:spLocks noChangeArrowheads="1"/>
              </p:cNvSpPr>
              <p:nvPr/>
            </p:nvSpPr>
            <p:spPr>
              <a:xfrm>
                <a:off x="387" y="869"/>
                <a:ext cx="2307" cy="1310"/>
              </a:xfrm>
              <a:prstGeom prst="rect">
                <a:avLst/>
              </a:prstGeom>
              <a:solidFill>
                <a:schemeClr val="bg1"/>
              </a:solidFill>
              <a:ln w="25400">
                <a:noFill/>
                <a:miter/>
              </a:ln>
            </p:spPr>
            <p:txBody>
              <a:bodyPr wrap="none" anchor="ctr"/>
              <a:lstStyle/>
              <a:p>
                <a:pPr lvl="0">
                  <a:defRPr/>
                </a:pPr>
                <a:endParaRPr lang="ko-KR" altLang="en-US">
                  <a:ea typeface="돋움"/>
                </a:endParaRPr>
              </a:p>
            </p:txBody>
          </p:sp>
        </p:grpSp>
        <p:pic>
          <p:nvPicPr>
            <p:cNvPr id="29" name="Picture 3"/>
            <p:cNvPicPr>
              <a:picLocks noChangeAspect="1" noChangeArrowheads="1"/>
            </p:cNvPicPr>
            <p:nvPr/>
          </p:nvPicPr>
          <p:blipFill rotWithShape="1">
            <a:blip r:embed="rId2" cstate="print"/>
            <a:stretch>
              <a:fillRect/>
            </a:stretch>
          </p:blipFill>
          <p:spPr>
            <a:xfrm rot="12149440">
              <a:off x="-3014839" y="4206547"/>
              <a:ext cx="1460345" cy="1509673"/>
            </a:xfrm>
            <a:prstGeom prst="rect">
              <a:avLst/>
            </a:prstGeom>
            <a:noFill/>
            <a:ln w="9525">
              <a:noFill/>
              <a:miter/>
            </a:ln>
            <a:effectLst/>
          </p:spPr>
        </p:pic>
        <p:pic>
          <p:nvPicPr>
            <p:cNvPr id="30" name="Picture 3"/>
            <p:cNvPicPr>
              <a:picLocks noChangeAspect="1" noChangeArrowheads="1"/>
            </p:cNvPicPr>
            <p:nvPr/>
          </p:nvPicPr>
          <p:blipFill rotWithShape="1">
            <a:blip r:embed="rId3" cstate="print"/>
            <a:stretch>
              <a:fillRect/>
            </a:stretch>
          </p:blipFill>
          <p:spPr>
            <a:xfrm rot="2515749">
              <a:off x="-1805576" y="4307611"/>
              <a:ext cx="1535525" cy="1484681"/>
            </a:xfrm>
            <a:prstGeom prst="rect">
              <a:avLst/>
            </a:prstGeom>
            <a:noFill/>
            <a:ln w="9525">
              <a:noFill/>
              <a:miter/>
            </a:ln>
            <a:effectLst/>
          </p:spPr>
        </p:pic>
      </p:grpSp>
      <p:grpSp>
        <p:nvGrpSpPr>
          <p:cNvPr id="51" name="그룹 50"/>
          <p:cNvGrpSpPr/>
          <p:nvPr/>
        </p:nvGrpSpPr>
        <p:grpSpPr>
          <a:xfrm>
            <a:off x="539552" y="1190119"/>
            <a:ext cx="7079773" cy="1871663"/>
            <a:chOff x="5110163" y="1285875"/>
            <a:chExt cx="7079773" cy="1871663"/>
          </a:xfrm>
        </p:grpSpPr>
        <p:grpSp>
          <p:nvGrpSpPr>
            <p:cNvPr id="3" name="Group 24"/>
            <p:cNvGrpSpPr/>
            <p:nvPr/>
          </p:nvGrpSpPr>
          <p:grpSpPr>
            <a:xfrm>
              <a:off x="5110163" y="1285875"/>
              <a:ext cx="2962275" cy="1871663"/>
              <a:chOff x="339" y="815"/>
              <a:chExt cx="2407" cy="1418"/>
            </a:xfrm>
          </p:grpSpPr>
          <p:sp>
            <p:nvSpPr>
              <p:cNvPr id="15" name="Rectangle 25"/>
              <p:cNvSpPr>
                <a:spLocks noChangeArrowheads="1"/>
              </p:cNvSpPr>
              <p:nvPr/>
            </p:nvSpPr>
            <p:spPr>
              <a:xfrm>
                <a:off x="339" y="815"/>
                <a:ext cx="2407" cy="1418"/>
              </a:xfrm>
              <a:prstGeom prst="rect">
                <a:avLst/>
              </a:prstGeom>
              <a:solidFill>
                <a:srgbClr val="DDDDDD"/>
              </a:solidFill>
              <a:ln w="31750">
                <a:solidFill>
                  <a:schemeClr val="bg1"/>
                </a:solidFill>
                <a:miter/>
              </a:ln>
              <a:effectLst>
                <a:outerShdw dist="53882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ea typeface="돋움"/>
                </a:endParaRPr>
              </a:p>
            </p:txBody>
          </p:sp>
          <p:sp>
            <p:nvSpPr>
              <p:cNvPr id="14358" name="Rectangle 26"/>
              <p:cNvSpPr>
                <a:spLocks noChangeArrowheads="1"/>
              </p:cNvSpPr>
              <p:nvPr/>
            </p:nvSpPr>
            <p:spPr>
              <a:xfrm>
                <a:off x="397" y="869"/>
                <a:ext cx="2307" cy="1310"/>
              </a:xfrm>
              <a:prstGeom prst="rect">
                <a:avLst/>
              </a:prstGeom>
              <a:solidFill>
                <a:schemeClr val="bg1"/>
              </a:solidFill>
              <a:ln w="25400">
                <a:noFill/>
                <a:miter/>
              </a:ln>
            </p:spPr>
            <p:txBody>
              <a:bodyPr wrap="none" anchor="ctr"/>
              <a:lstStyle/>
              <a:p>
                <a:pPr lvl="0">
                  <a:defRPr/>
                </a:pPr>
                <a:endParaRPr lang="ko-KR" altLang="en-US">
                  <a:ea typeface="돋움"/>
                </a:endParaRPr>
              </a:p>
            </p:txBody>
          </p:sp>
        </p:grpSp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4" cstate="print"/>
            <a:srcRect/>
            <a:stretch>
              <a:fillRect/>
            </a:stretch>
          </p:blipFill>
          <p:spPr>
            <a:xfrm>
              <a:off x="9253567" y="1285875"/>
              <a:ext cx="1944216" cy="1741934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5" cstate="print"/>
            <a:srcRect/>
            <a:stretch>
              <a:fillRect/>
            </a:stretch>
          </p:blipFill>
          <p:spPr>
            <a:xfrm>
              <a:off x="11253831" y="1357313"/>
              <a:ext cx="936105" cy="1728192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</p:grpSp>
      <p:pic>
        <p:nvPicPr>
          <p:cNvPr id="52" name="Picture 2"/>
          <p:cNvPicPr>
            <a:picLocks noChangeAspect="1" noChangeArrowheads="1"/>
          </p:cNvPicPr>
          <p:nvPr/>
        </p:nvPicPr>
        <p:blipFill rotWithShape="1">
          <a:blip r:embed="rId6" cstate="print"/>
          <a:srcRect/>
          <a:stretch>
            <a:fillRect/>
          </a:stretch>
        </p:blipFill>
        <p:spPr>
          <a:xfrm>
            <a:off x="610990" y="1261557"/>
            <a:ext cx="2808312" cy="1714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61" name="그림 14360"/>
          <p:cNvPicPr>
            <a:picLocks noChangeAspect="1"/>
          </p:cNvPicPr>
          <p:nvPr/>
        </p:nvPicPr>
        <p:blipFill rotWithShape="1">
          <a:blip r:embed="rId7" cstate="print"/>
          <a:stretch>
            <a:fillRect/>
          </a:stretch>
        </p:blipFill>
        <p:spPr>
          <a:xfrm>
            <a:off x="4687516" y="3885857"/>
            <a:ext cx="3240360" cy="1967681"/>
          </a:xfrm>
          <a:prstGeom prst="rect">
            <a:avLst/>
          </a:prstGeom>
        </p:spPr>
      </p:pic>
      <p:sp>
        <p:nvSpPr>
          <p:cNvPr id="31" name="슬라이드 번호 개체 틀 37">
            <a:extLst>
              <a:ext uri="{FF2B5EF4-FFF2-40B4-BE49-F238E27FC236}">
                <a16:creationId xmlns:a16="http://schemas.microsoft.com/office/drawing/2014/main" id="{676E1CA1-C9AD-4537-B881-50E11A2AAC9D}"/>
              </a:ext>
            </a:extLst>
          </p:cNvPr>
          <p:cNvSpPr txBox="1"/>
          <p:nvPr/>
        </p:nvSpPr>
        <p:spPr>
          <a:xfrm>
            <a:off x="8534109" y="6385158"/>
            <a:ext cx="502387" cy="476250"/>
          </a:xfrm>
          <a:prstGeom prst="rect">
            <a:avLst/>
          </a:prstGeom>
          <a:noFill/>
          <a:ln>
            <a:miter/>
          </a:ln>
        </p:spPr>
        <p:txBody>
          <a:bodyPr/>
          <a:lstStyle/>
          <a:p>
            <a:pPr marL="0" lvl="0" indent="0" algn="l" defTabSz="9000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None/>
              <a:defRPr lang="ko-KR"/>
            </a:pPr>
            <a:fld id="{124EEDB3-CF50-450B-9CE2-BB28C0776AC5}" type="slidenum">
              <a:rPr lang="en-US" altLang="ko-KR" sz="1800" b="0" i="0" u="none" kern="1200" spc="0" baseline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</a:rPr>
              <a:pPr marL="0" lvl="0" indent="0" algn="l" defTabSz="90000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None/>
                <a:defRPr lang="ko-KR"/>
              </a:pPr>
              <a:t>17</a:t>
            </a:fld>
            <a:endParaRPr lang="en-US" altLang="ko-KR" sz="1800" b="0" i="0" u="none" kern="1200" spc="0" baseline="0" dirty="0"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자유형 25"/>
          <p:cNvSpPr/>
          <p:nvPr/>
        </p:nvSpPr>
        <p:spPr>
          <a:xfrm>
            <a:off x="71406" y="101232"/>
            <a:ext cx="9072594" cy="756000"/>
          </a:xfrm>
          <a:custGeom>
            <a:avLst/>
            <a:gdLst>
              <a:gd name="connsiteX0" fmla="*/ 0 w 9072594"/>
              <a:gd name="connsiteY0" fmla="*/ 0 h 785818"/>
              <a:gd name="connsiteX1" fmla="*/ 9072594 w 9072594"/>
              <a:gd name="connsiteY1" fmla="*/ 0 h 785818"/>
              <a:gd name="connsiteX2" fmla="*/ 9072594 w 9072594"/>
              <a:gd name="connsiteY2" fmla="*/ 785818 h 785818"/>
              <a:gd name="connsiteX3" fmla="*/ 0 w 9072594"/>
              <a:gd name="connsiteY3" fmla="*/ 785818 h 785818"/>
              <a:gd name="connsiteX4" fmla="*/ 0 w 9072594"/>
              <a:gd name="connsiteY4" fmla="*/ 0 h 78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2594" h="785818">
                <a:moveTo>
                  <a:pt x="0" y="0"/>
                </a:moveTo>
                <a:lnTo>
                  <a:pt x="9072594" y="0"/>
                </a:lnTo>
                <a:lnTo>
                  <a:pt x="9072594" y="785818"/>
                </a:lnTo>
                <a:lnTo>
                  <a:pt x="0" y="78581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7" name="Rectangle 864"/>
          <p:cNvSpPr>
            <a:spLocks noChangeArrowheads="1"/>
          </p:cNvSpPr>
          <p:nvPr/>
        </p:nvSpPr>
        <p:spPr>
          <a:xfrm>
            <a:off x="928662" y="290104"/>
            <a:ext cx="5500726" cy="33239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57263">
              <a:lnSpc>
                <a:spcPct val="90000"/>
              </a:lnSpc>
              <a:buSzPct val="60000"/>
              <a:defRPr/>
            </a:pPr>
            <a:r>
              <a:rPr lang="en-US" altLang="ko-KR" sz="2400" b="1" spc="-50">
                <a:latin typeface="맑은 고딕"/>
                <a:ea typeface="맑은 고딕"/>
              </a:rPr>
              <a:t>03. </a:t>
            </a:r>
            <a:r>
              <a:rPr lang="ko-KR" altLang="en-US" sz="2400" b="1" spc="-50">
                <a:latin typeface="맑은 고딕"/>
                <a:ea typeface="맑은 고딕"/>
              </a:rPr>
              <a:t>제품 소개</a:t>
            </a:r>
            <a:endParaRPr lang="en-US" altLang="ko-KR" sz="2400" b="1" spc="-50">
              <a:latin typeface="맑은 고딕"/>
              <a:ea typeface="맑은 고딕"/>
            </a:endParaRPr>
          </a:p>
        </p:txBody>
      </p:sp>
      <p:sp>
        <p:nvSpPr>
          <p:cNvPr id="10" name="Rectangle 864"/>
          <p:cNvSpPr>
            <a:spLocks noChangeArrowheads="1"/>
          </p:cNvSpPr>
          <p:nvPr/>
        </p:nvSpPr>
        <p:spPr>
          <a:xfrm>
            <a:off x="8001024" y="428604"/>
            <a:ext cx="3214710" cy="387798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57263">
              <a:lnSpc>
                <a:spcPct val="90000"/>
              </a:lnSpc>
              <a:buSzPct val="60000"/>
              <a:defRPr/>
            </a:pPr>
            <a:r>
              <a:rPr lang="en-US" altLang="ko-KR" sz="1400" b="1">
                <a:latin typeface="맑은 고딕"/>
                <a:ea typeface="맑은 고딕"/>
              </a:rPr>
              <a:t>Ⅱ </a:t>
            </a:r>
            <a:r>
              <a:rPr lang="ko-KR" altLang="en-US" sz="1400" b="1">
                <a:latin typeface="맑은 고딕"/>
                <a:ea typeface="맑은 고딕"/>
              </a:rPr>
              <a:t>사업 현황</a:t>
            </a:r>
          </a:p>
          <a:p>
            <a:pPr defTabSz="957263">
              <a:lnSpc>
                <a:spcPct val="90000"/>
              </a:lnSpc>
              <a:buSzPct val="60000"/>
              <a:defRPr/>
            </a:pPr>
            <a:endParaRPr lang="en-US" altLang="ko-KR" sz="1400" b="1" spc="-50">
              <a:latin typeface="맑은 고딕"/>
              <a:ea typeface="맑은 고딕"/>
            </a:endParaRPr>
          </a:p>
        </p:txBody>
      </p:sp>
      <p:grpSp>
        <p:nvGrpSpPr>
          <p:cNvPr id="2" name="Group 24"/>
          <p:cNvGrpSpPr/>
          <p:nvPr/>
        </p:nvGrpSpPr>
        <p:grpSpPr>
          <a:xfrm>
            <a:off x="966788" y="1270000"/>
            <a:ext cx="2962275" cy="1871663"/>
            <a:chOff x="339" y="815"/>
            <a:chExt cx="2407" cy="1418"/>
          </a:xfrm>
        </p:grpSpPr>
        <p:sp>
          <p:nvSpPr>
            <p:cNvPr id="12" name="Rectangle 25"/>
            <p:cNvSpPr>
              <a:spLocks noChangeArrowheads="1"/>
            </p:cNvSpPr>
            <p:nvPr/>
          </p:nvSpPr>
          <p:spPr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ea typeface="돋움"/>
              </a:endParaRPr>
            </a:p>
          </p:txBody>
        </p:sp>
        <p:sp>
          <p:nvSpPr>
            <p:cNvPr id="14360" name="Rectangle 26"/>
            <p:cNvSpPr>
              <a:spLocks noChangeArrowheads="1"/>
            </p:cNvSpPr>
            <p:nvPr/>
          </p:nvSpPr>
          <p:spPr>
            <a:xfrm>
              <a:off x="387" y="869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/>
            </a:ln>
          </p:spPr>
          <p:txBody>
            <a:bodyPr wrap="none" anchor="ctr"/>
            <a:lstStyle/>
            <a:p>
              <a:pPr lvl="0">
                <a:defRPr/>
              </a:pPr>
              <a:endParaRPr lang="ko-KR" altLang="en-US">
                <a:ea typeface="돋움"/>
              </a:endParaRPr>
            </a:p>
          </p:txBody>
        </p:sp>
      </p:grpSp>
      <p:grpSp>
        <p:nvGrpSpPr>
          <p:cNvPr id="3" name="Group 24"/>
          <p:cNvGrpSpPr/>
          <p:nvPr/>
        </p:nvGrpSpPr>
        <p:grpSpPr>
          <a:xfrm>
            <a:off x="5110163" y="1285875"/>
            <a:ext cx="2962275" cy="1871663"/>
            <a:chOff x="339" y="815"/>
            <a:chExt cx="2407" cy="1418"/>
          </a:xfrm>
        </p:grpSpPr>
        <p:sp>
          <p:nvSpPr>
            <p:cNvPr id="15" name="Rectangle 25"/>
            <p:cNvSpPr>
              <a:spLocks noChangeArrowheads="1"/>
            </p:cNvSpPr>
            <p:nvPr/>
          </p:nvSpPr>
          <p:spPr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ea typeface="돋움"/>
              </a:endParaRPr>
            </a:p>
          </p:txBody>
        </p:sp>
        <p:sp>
          <p:nvSpPr>
            <p:cNvPr id="14358" name="Rectangle 26"/>
            <p:cNvSpPr>
              <a:spLocks noChangeArrowheads="1"/>
            </p:cNvSpPr>
            <p:nvPr/>
          </p:nvSpPr>
          <p:spPr>
            <a:xfrm>
              <a:off x="387" y="869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/>
            </a:ln>
          </p:spPr>
          <p:txBody>
            <a:bodyPr wrap="none" anchor="ctr"/>
            <a:lstStyle/>
            <a:p>
              <a:pPr lvl="0">
                <a:defRPr/>
              </a:pPr>
              <a:endParaRPr lang="ko-KR" altLang="en-US">
                <a:ea typeface="돋움"/>
              </a:endParaRPr>
            </a:p>
          </p:txBody>
        </p:sp>
      </p:grpSp>
      <p:sp>
        <p:nvSpPr>
          <p:cNvPr id="17" name="직사각형 16"/>
          <p:cNvSpPr/>
          <p:nvPr/>
        </p:nvSpPr>
        <p:spPr>
          <a:xfrm>
            <a:off x="4967288" y="3212976"/>
            <a:ext cx="3748087" cy="6029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방등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,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거실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/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주방등 안정기 일체형</a:t>
            </a:r>
          </a:p>
          <a:p>
            <a:pPr marL="0" indent="0"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None/>
              <a:defRPr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  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KC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인증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,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디자인등록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,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전자파인증</a:t>
            </a:r>
          </a:p>
        </p:txBody>
      </p:sp>
      <p:grpSp>
        <p:nvGrpSpPr>
          <p:cNvPr id="4" name="Group 24"/>
          <p:cNvGrpSpPr/>
          <p:nvPr/>
        </p:nvGrpSpPr>
        <p:grpSpPr>
          <a:xfrm>
            <a:off x="966788" y="3970338"/>
            <a:ext cx="2962275" cy="1871662"/>
            <a:chOff x="339" y="815"/>
            <a:chExt cx="2407" cy="1418"/>
          </a:xfrm>
        </p:grpSpPr>
        <p:sp>
          <p:nvSpPr>
            <p:cNvPr id="20" name="Rectangle 25"/>
            <p:cNvSpPr>
              <a:spLocks noChangeArrowheads="1"/>
            </p:cNvSpPr>
            <p:nvPr/>
          </p:nvSpPr>
          <p:spPr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ea typeface="돋움"/>
              </a:endParaRPr>
            </a:p>
          </p:txBody>
        </p:sp>
        <p:sp>
          <p:nvSpPr>
            <p:cNvPr id="14356" name="Rectangle 26"/>
            <p:cNvSpPr>
              <a:spLocks noChangeArrowheads="1"/>
            </p:cNvSpPr>
            <p:nvPr/>
          </p:nvSpPr>
          <p:spPr>
            <a:xfrm>
              <a:off x="387" y="869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/>
            </a:ln>
          </p:spPr>
          <p:txBody>
            <a:bodyPr wrap="none" anchor="ctr"/>
            <a:lstStyle/>
            <a:p>
              <a:pPr lvl="0">
                <a:defRPr/>
              </a:pPr>
              <a:endParaRPr lang="ko-KR" altLang="en-US">
                <a:ea typeface="돋움"/>
              </a:endParaRPr>
            </a:p>
          </p:txBody>
        </p:sp>
      </p:grpSp>
      <p:sp>
        <p:nvSpPr>
          <p:cNvPr id="22" name="직사각형 21"/>
          <p:cNvSpPr/>
          <p:nvPr/>
        </p:nvSpPr>
        <p:spPr>
          <a:xfrm>
            <a:off x="823913" y="5984875"/>
            <a:ext cx="3748087" cy="6093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SMPS(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방수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)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높은 안정성과 효율성을 보장하는  </a:t>
            </a: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defRPr/>
            </a:pP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 KC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인증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.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실외에서 이용가능한 방수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IP67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인증</a:t>
            </a:r>
            <a:endParaRPr lang="en-US" altLang="ko-KR" sz="1200" b="1">
              <a:solidFill>
                <a:schemeClr val="tx1">
                  <a:lumMod val="85000"/>
                  <a:lumOff val="15000"/>
                </a:schemeClr>
              </a:solidFill>
              <a:latin typeface="맑은 고딕"/>
              <a:ea typeface="맑은 고딕"/>
            </a:endParaRPr>
          </a:p>
        </p:txBody>
      </p:sp>
      <p:grpSp>
        <p:nvGrpSpPr>
          <p:cNvPr id="5" name="Group 24"/>
          <p:cNvGrpSpPr/>
          <p:nvPr/>
        </p:nvGrpSpPr>
        <p:grpSpPr>
          <a:xfrm>
            <a:off x="5110163" y="3984625"/>
            <a:ext cx="2962275" cy="1871663"/>
            <a:chOff x="339" y="815"/>
            <a:chExt cx="2407" cy="1418"/>
          </a:xfrm>
        </p:grpSpPr>
        <p:sp>
          <p:nvSpPr>
            <p:cNvPr id="25" name="Rectangle 25"/>
            <p:cNvSpPr>
              <a:spLocks noChangeArrowheads="1"/>
            </p:cNvSpPr>
            <p:nvPr/>
          </p:nvSpPr>
          <p:spPr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ea typeface="돋움"/>
              </a:endParaRPr>
            </a:p>
          </p:txBody>
        </p:sp>
        <p:sp>
          <p:nvSpPr>
            <p:cNvPr id="14354" name="Rectangle 26"/>
            <p:cNvSpPr>
              <a:spLocks noChangeArrowheads="1"/>
            </p:cNvSpPr>
            <p:nvPr/>
          </p:nvSpPr>
          <p:spPr>
            <a:xfrm>
              <a:off x="387" y="869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/>
            </a:ln>
          </p:spPr>
          <p:txBody>
            <a:bodyPr wrap="none" anchor="ctr"/>
            <a:lstStyle/>
            <a:p>
              <a:pPr lvl="0">
                <a:defRPr/>
              </a:pPr>
              <a:endParaRPr lang="ko-KR" altLang="en-US">
                <a:ea typeface="돋움"/>
              </a:endParaRPr>
            </a:p>
          </p:txBody>
        </p:sp>
      </p:grpSp>
      <p:sp>
        <p:nvSpPr>
          <p:cNvPr id="27" name="직사각형 26"/>
          <p:cNvSpPr/>
          <p:nvPr/>
        </p:nvSpPr>
        <p:spPr>
          <a:xfrm>
            <a:off x="4967288" y="5999163"/>
            <a:ext cx="3748087" cy="6093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SMPS(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비방수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) 12V / 24V, LED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전용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SMPS</a:t>
            </a: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defRPr/>
            </a:pP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   100W ~ 600W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제품군 다양</a:t>
            </a:r>
            <a:endParaRPr lang="en-US" altLang="ko-KR" sz="1200" b="1">
              <a:solidFill>
                <a:schemeClr val="tx1">
                  <a:lumMod val="85000"/>
                  <a:lumOff val="15000"/>
                </a:schemeClr>
              </a:solidFill>
              <a:latin typeface="맑은 고딕"/>
              <a:ea typeface="맑은 고딕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6084168" y="1988840"/>
            <a:ext cx="962025" cy="333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defRPr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제품 사진</a:t>
            </a:r>
            <a:endParaRPr lang="en-US" altLang="ko-KR" sz="1200" b="1">
              <a:solidFill>
                <a:schemeClr val="tx1">
                  <a:lumMod val="85000"/>
                  <a:lumOff val="15000"/>
                </a:schemeClr>
              </a:solidFill>
              <a:latin typeface="맑은 고딕"/>
              <a:ea typeface="맑은 고딕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1979712" y="4797152"/>
            <a:ext cx="962025" cy="333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defRPr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제품 사진</a:t>
            </a:r>
            <a:endParaRPr lang="en-US" altLang="ko-KR" sz="1200" b="1">
              <a:solidFill>
                <a:schemeClr val="tx1">
                  <a:lumMod val="85000"/>
                  <a:lumOff val="15000"/>
                </a:schemeClr>
              </a:solidFill>
              <a:latin typeface="맑은 고딕"/>
              <a:ea typeface="맑은 고딕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1028699" y="4071942"/>
            <a:ext cx="2828921" cy="1714512"/>
          </a:xfrm>
          <a:prstGeom prst="rect">
            <a:avLst/>
          </a:prstGeom>
          <a:noFill/>
          <a:ln w="9525">
            <a:noFill/>
            <a:miter/>
          </a:ln>
          <a:effectLst/>
        </p:spPr>
      </p:pic>
      <p:grpSp>
        <p:nvGrpSpPr>
          <p:cNvPr id="28" name="Group 24"/>
          <p:cNvGrpSpPr/>
          <p:nvPr/>
        </p:nvGrpSpPr>
        <p:grpSpPr>
          <a:xfrm>
            <a:off x="1000100" y="1285860"/>
            <a:ext cx="2962275" cy="1871663"/>
            <a:chOff x="339" y="815"/>
            <a:chExt cx="2407" cy="1418"/>
          </a:xfrm>
        </p:grpSpPr>
        <p:sp>
          <p:nvSpPr>
            <p:cNvPr id="32" name="Rectangle 25"/>
            <p:cNvSpPr>
              <a:spLocks noChangeArrowheads="1"/>
            </p:cNvSpPr>
            <p:nvPr/>
          </p:nvSpPr>
          <p:spPr>
            <a:xfrm>
              <a:off x="339" y="815"/>
              <a:ext cx="2407" cy="1418"/>
            </a:xfrm>
            <a:prstGeom prst="rect">
              <a:avLst/>
            </a:prstGeom>
            <a:solidFill>
              <a:srgbClr val="DDDDDD"/>
            </a:solidFill>
            <a:ln w="31750">
              <a:solidFill>
                <a:schemeClr val="bg1"/>
              </a:solidFill>
              <a:miter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ea typeface="돋움"/>
              </a:endParaRPr>
            </a:p>
          </p:txBody>
        </p:sp>
        <p:sp>
          <p:nvSpPr>
            <p:cNvPr id="33" name="Rectangle 26"/>
            <p:cNvSpPr>
              <a:spLocks noChangeArrowheads="1"/>
            </p:cNvSpPr>
            <p:nvPr/>
          </p:nvSpPr>
          <p:spPr>
            <a:xfrm>
              <a:off x="387" y="869"/>
              <a:ext cx="2307" cy="1310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/>
            </a:ln>
          </p:spPr>
          <p:txBody>
            <a:bodyPr wrap="none" anchor="ctr"/>
            <a:lstStyle/>
            <a:p>
              <a:pPr lvl="0">
                <a:defRPr/>
              </a:pPr>
              <a:endParaRPr lang="ko-KR" altLang="en-US">
                <a:ea typeface="돋움"/>
              </a:endParaRPr>
            </a:p>
          </p:txBody>
        </p:sp>
      </p:grpSp>
      <p:sp>
        <p:nvSpPr>
          <p:cNvPr id="44" name="직사각형 43"/>
          <p:cNvSpPr/>
          <p:nvPr/>
        </p:nvSpPr>
        <p:spPr>
          <a:xfrm>
            <a:off x="785786" y="3214686"/>
            <a:ext cx="407196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/>
            </a:pP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리폼램프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(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광확산커버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)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: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기존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FPL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형광등 대체용이며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,   </a:t>
            </a: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defRPr/>
            </a:pP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 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안정기 일체형으로 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KC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인증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,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디자인등록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,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전자파인증  </a:t>
            </a:r>
            <a:endParaRPr lang="en-US" altLang="ko-KR" sz="1200" b="1">
              <a:solidFill>
                <a:schemeClr val="tx1">
                  <a:lumMod val="85000"/>
                  <a:lumOff val="15000"/>
                </a:schemeClr>
              </a:solidFill>
              <a:latin typeface="맑은 고딕"/>
              <a:ea typeface="맑은 고딕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071538" y="1357298"/>
            <a:ext cx="2857520" cy="1714512"/>
          </a:xfrm>
          <a:prstGeom prst="rect">
            <a:avLst/>
          </a:prstGeom>
          <a:noFill/>
          <a:ln w="9525">
            <a:noFill/>
            <a:miter/>
          </a:ln>
          <a:effectLst/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5214942" y="4071942"/>
            <a:ext cx="2786082" cy="1714512"/>
          </a:xfrm>
          <a:prstGeom prst="rect">
            <a:avLst/>
          </a:prstGeom>
          <a:noFill/>
          <a:ln w="9525">
            <a:noFill/>
            <a:miter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>
          <a:xfrm>
            <a:off x="1071538" y="4071942"/>
            <a:ext cx="2786082" cy="1714512"/>
          </a:xfrm>
          <a:prstGeom prst="rect">
            <a:avLst/>
          </a:prstGeom>
          <a:noFill/>
          <a:ln w="9525">
            <a:noFill/>
            <a:miter/>
          </a:ln>
          <a:effectLst/>
        </p:spPr>
      </p:pic>
      <p:pic>
        <p:nvPicPr>
          <p:cNvPr id="14361" name="그림 14360"/>
          <p:cNvPicPr/>
          <p:nvPr/>
        </p:nvPicPr>
        <p:blipFill rotWithShape="1">
          <a:blip r:embed="rId6" cstate="print"/>
          <a:stretch>
            <a:fillRect/>
          </a:stretch>
        </p:blipFill>
        <p:spPr>
          <a:xfrm>
            <a:off x="5148064" y="1340768"/>
            <a:ext cx="2952328" cy="174370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4" name="슬라이드 번호 개체 틀 37">
            <a:extLst>
              <a:ext uri="{FF2B5EF4-FFF2-40B4-BE49-F238E27FC236}">
                <a16:creationId xmlns:a16="http://schemas.microsoft.com/office/drawing/2014/main" id="{B60B1165-B93B-49A1-B73E-AEA9D7C44802}"/>
              </a:ext>
            </a:extLst>
          </p:cNvPr>
          <p:cNvSpPr txBox="1"/>
          <p:nvPr/>
        </p:nvSpPr>
        <p:spPr>
          <a:xfrm>
            <a:off x="8534109" y="6385158"/>
            <a:ext cx="576554" cy="476250"/>
          </a:xfrm>
          <a:prstGeom prst="rect">
            <a:avLst/>
          </a:prstGeom>
          <a:noFill/>
          <a:ln>
            <a:miter/>
          </a:ln>
        </p:spPr>
        <p:txBody>
          <a:bodyPr/>
          <a:lstStyle/>
          <a:p>
            <a:pPr marL="0" lvl="0" indent="0" algn="l" defTabSz="9000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None/>
              <a:defRPr lang="ko-KR"/>
            </a:pPr>
            <a:fld id="{124EEDB3-CF50-450B-9CE2-BB28C0776AC5}" type="slidenum">
              <a:rPr lang="en-US" altLang="ko-KR" sz="1800" b="0" i="0" u="none" kern="1200" spc="0" baseline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</a:rPr>
              <a:pPr marL="0" lvl="0" indent="0" algn="l" defTabSz="90000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None/>
                <a:defRPr lang="ko-KR"/>
              </a:pPr>
              <a:t>18</a:t>
            </a:fld>
            <a:endParaRPr lang="en-US" altLang="ko-KR" sz="1800" b="0" i="0" u="none" kern="1200" spc="0" baseline="0" dirty="0"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자유형 37"/>
          <p:cNvSpPr/>
          <p:nvPr/>
        </p:nvSpPr>
        <p:spPr>
          <a:xfrm>
            <a:off x="71406" y="101232"/>
            <a:ext cx="9072594" cy="756000"/>
          </a:xfrm>
          <a:custGeom>
            <a:avLst/>
            <a:gdLst>
              <a:gd name="connsiteX0" fmla="*/ 0 w 9072594"/>
              <a:gd name="connsiteY0" fmla="*/ 0 h 785818"/>
              <a:gd name="connsiteX1" fmla="*/ 9072594 w 9072594"/>
              <a:gd name="connsiteY1" fmla="*/ 0 h 785818"/>
              <a:gd name="connsiteX2" fmla="*/ 9072594 w 9072594"/>
              <a:gd name="connsiteY2" fmla="*/ 785818 h 785818"/>
              <a:gd name="connsiteX3" fmla="*/ 0 w 9072594"/>
              <a:gd name="connsiteY3" fmla="*/ 785818 h 785818"/>
              <a:gd name="connsiteX4" fmla="*/ 0 w 9072594"/>
              <a:gd name="connsiteY4" fmla="*/ 0 h 78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2594" h="785818">
                <a:moveTo>
                  <a:pt x="0" y="0"/>
                </a:moveTo>
                <a:lnTo>
                  <a:pt x="9072594" y="0"/>
                </a:lnTo>
                <a:lnTo>
                  <a:pt x="9072594" y="785818"/>
                </a:lnTo>
                <a:lnTo>
                  <a:pt x="0" y="78581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864"/>
          <p:cNvSpPr>
            <a:spLocks noChangeArrowheads="1"/>
          </p:cNvSpPr>
          <p:nvPr/>
        </p:nvSpPr>
        <p:spPr bwMode="auto">
          <a:xfrm>
            <a:off x="928662" y="290104"/>
            <a:ext cx="5500726" cy="332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  <a:scene3d>
              <a:camera prst="orthographicFront"/>
              <a:lightRig rig="brightRoom" dir="tl"/>
            </a:scene3d>
            <a:sp3d extrusionH="57150" contourW="38100" prstMaterial="flat">
              <a:bevelT w="0" prst="artDeco"/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pPr defTabSz="957263">
              <a:lnSpc>
                <a:spcPct val="90000"/>
              </a:lnSpc>
              <a:buSzPct val="60000"/>
              <a:defRPr/>
            </a:pPr>
            <a:r>
              <a:rPr lang="en-US" altLang="ko-KR" sz="2400" b="1" spc="-50" dirty="0">
                <a:latin typeface="맑은 고딕" pitchFamily="50" charset="-127"/>
                <a:ea typeface="맑은 고딕" pitchFamily="50" charset="-127"/>
              </a:rPr>
              <a:t>04. </a:t>
            </a:r>
            <a:r>
              <a:rPr lang="ko-KR" altLang="en-US" sz="2400" b="1" spc="-50" dirty="0">
                <a:latin typeface="맑은 고딕" pitchFamily="50" charset="-127"/>
                <a:ea typeface="맑은 고딕" pitchFamily="50" charset="-127"/>
              </a:rPr>
              <a:t>생산</a:t>
            </a:r>
            <a:r>
              <a:rPr lang="en-US" altLang="ko-KR" sz="2400" b="1" spc="-5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400" b="1" spc="-50" dirty="0">
                <a:latin typeface="맑은 고딕" pitchFamily="50" charset="-127"/>
                <a:ea typeface="맑은 고딕" pitchFamily="50" charset="-127"/>
              </a:rPr>
              <a:t>제조공정도</a:t>
            </a:r>
            <a:r>
              <a:rPr lang="en-US" altLang="ko-KR" sz="2400" b="1" spc="-50" dirty="0"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sp>
        <p:nvSpPr>
          <p:cNvPr id="9" name="Rectangle 864"/>
          <p:cNvSpPr>
            <a:spLocks noChangeArrowheads="1"/>
          </p:cNvSpPr>
          <p:nvPr/>
        </p:nvSpPr>
        <p:spPr bwMode="auto">
          <a:xfrm>
            <a:off x="8001024" y="428604"/>
            <a:ext cx="321471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  <a:scene3d>
              <a:camera prst="orthographicFront"/>
              <a:lightRig rig="brightRoom" dir="tl"/>
            </a:scene3d>
            <a:sp3d extrusionH="57150" contourW="38100" prstMaterial="flat">
              <a:bevelT w="0" prst="artDeco"/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pPr defTabSz="957263">
              <a:lnSpc>
                <a:spcPct val="90000"/>
              </a:lnSpc>
              <a:buSzPct val="60000"/>
              <a:defRPr/>
            </a:pPr>
            <a:r>
              <a:rPr lang="en-US" altLang="ko-KR" sz="1400" b="1" dirty="0">
                <a:latin typeface="맑은 고딕" pitchFamily="50" charset="-127"/>
                <a:ea typeface="맑은 고딕" pitchFamily="50" charset="-127"/>
              </a:rPr>
              <a:t>Ⅱ </a:t>
            </a:r>
            <a:r>
              <a:rPr lang="ko-KR" altLang="en-US" sz="1400" b="1" dirty="0">
                <a:latin typeface="맑은 고딕" pitchFamily="50" charset="-127"/>
                <a:ea typeface="맑은 고딕" pitchFamily="50" charset="-127"/>
              </a:rPr>
              <a:t>사업 현황</a:t>
            </a:r>
          </a:p>
          <a:p>
            <a:pPr defTabSz="957263">
              <a:lnSpc>
                <a:spcPct val="90000"/>
              </a:lnSpc>
              <a:buSzPct val="60000"/>
              <a:defRPr/>
            </a:pPr>
            <a:endParaRPr lang="en-US" altLang="ko-KR" sz="1400" b="1" spc="-50" dirty="0"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그룹 49"/>
          <p:cNvGrpSpPr>
            <a:grpSpLocks/>
          </p:cNvGrpSpPr>
          <p:nvPr/>
        </p:nvGrpSpPr>
        <p:grpSpPr bwMode="auto">
          <a:xfrm>
            <a:off x="361950" y="1446213"/>
            <a:ext cx="2138363" cy="2125663"/>
            <a:chOff x="428596" y="1374775"/>
            <a:chExt cx="2138353" cy="2197101"/>
          </a:xfrm>
        </p:grpSpPr>
        <p:grpSp>
          <p:nvGrpSpPr>
            <p:cNvPr id="3" name="그룹 123"/>
            <p:cNvGrpSpPr>
              <a:grpSpLocks/>
            </p:cNvGrpSpPr>
            <p:nvPr/>
          </p:nvGrpSpPr>
          <p:grpSpPr bwMode="auto">
            <a:xfrm>
              <a:off x="428596" y="1374775"/>
              <a:ext cx="2138353" cy="2197101"/>
              <a:chOff x="1147580" y="1374615"/>
              <a:chExt cx="3071138" cy="2328437"/>
            </a:xfrm>
          </p:grpSpPr>
          <p:sp>
            <p:nvSpPr>
              <p:cNvPr id="53" name="Rectangle 384"/>
              <p:cNvSpPr>
                <a:spLocks noChangeArrowheads="1"/>
              </p:cNvSpPr>
              <p:nvPr/>
            </p:nvSpPr>
            <p:spPr bwMode="auto">
              <a:xfrm>
                <a:off x="1147580" y="1374615"/>
                <a:ext cx="3071138" cy="2328437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DDDDD"/>
                </a:solidFill>
                <a:miter lim="800000"/>
                <a:headEnd/>
                <a:tailEnd/>
              </a:ln>
              <a:effectLst>
                <a:outerShdw dist="71842" dir="2700000" algn="ctr" rotWithShape="0">
                  <a:srgbClr val="B2B2B2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54" name="AutoShape 24"/>
              <p:cNvSpPr>
                <a:spLocks noChangeArrowheads="1"/>
              </p:cNvSpPr>
              <p:nvPr/>
            </p:nvSpPr>
            <p:spPr bwMode="auto">
              <a:xfrm>
                <a:off x="1213700" y="1408263"/>
                <a:ext cx="2970817" cy="393681"/>
              </a:xfrm>
              <a:prstGeom prst="roundRect">
                <a:avLst>
                  <a:gd name="adj" fmla="val 0"/>
                </a:avLst>
              </a:pr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ko-KR" alt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52" name="Rectangle 864"/>
            <p:cNvSpPr>
              <a:spLocks noChangeArrowheads="1"/>
            </p:cNvSpPr>
            <p:nvPr/>
          </p:nvSpPr>
          <p:spPr bwMode="auto">
            <a:xfrm>
              <a:off x="566685" y="1500174"/>
              <a:ext cx="1860000" cy="249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  <a:scene3d>
                <a:camera prst="orthographicFront"/>
                <a:lightRig rig="brightRoom" dir="tl"/>
              </a:scene3d>
              <a:sp3d extrusionH="57150" contourW="38100" prstMaterial="flat">
                <a:bevelT w="0" prst="artDeco"/>
                <a:extrusionClr>
                  <a:schemeClr val="bg1"/>
                </a:extrusionClr>
                <a:contourClr>
                  <a:schemeClr val="bg1"/>
                </a:contourClr>
              </a:sp3d>
            </a:bodyPr>
            <a:lstStyle/>
            <a:p>
              <a:pPr algn="ctr" defTabSz="957263">
                <a:lnSpc>
                  <a:spcPct val="90000"/>
                </a:lnSpc>
                <a:buSzPct val="60000"/>
                <a:defRPr/>
              </a:pPr>
              <a:r>
                <a:rPr lang="ko-KR" altLang="en-US" b="1" spc="-50" dirty="0">
                  <a:latin typeface="+mj-ea"/>
                  <a:ea typeface="+mj-ea"/>
                </a:rPr>
                <a:t>구매</a:t>
              </a:r>
              <a:endParaRPr lang="en-US" altLang="ko-KR" b="1" spc="-50" dirty="0">
                <a:latin typeface="+mj-ea"/>
                <a:ea typeface="+mj-ea"/>
              </a:endParaRPr>
            </a:p>
          </p:txBody>
        </p:sp>
      </p:grpSp>
      <p:sp>
        <p:nvSpPr>
          <p:cNvPr id="55" name="AutoShape 26"/>
          <p:cNvSpPr>
            <a:spLocks noChangeArrowheads="1"/>
          </p:cNvSpPr>
          <p:nvPr/>
        </p:nvSpPr>
        <p:spPr bwMode="auto">
          <a:xfrm rot="5400000">
            <a:off x="2562225" y="2503488"/>
            <a:ext cx="1000125" cy="457200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>
              <a:defRPr/>
            </a:pPr>
            <a:endParaRPr lang="ko-KR" altLang="ko-KR">
              <a:latin typeface="Times New Roman" pitchFamily="18" charset="0"/>
            </a:endParaRPr>
          </a:p>
        </p:txBody>
      </p:sp>
      <p:grpSp>
        <p:nvGrpSpPr>
          <p:cNvPr id="5" name="그룹 55"/>
          <p:cNvGrpSpPr>
            <a:grpSpLocks/>
          </p:cNvGrpSpPr>
          <p:nvPr/>
        </p:nvGrpSpPr>
        <p:grpSpPr bwMode="auto">
          <a:xfrm>
            <a:off x="3505200" y="1446213"/>
            <a:ext cx="2138363" cy="2125663"/>
            <a:chOff x="3638519" y="1357298"/>
            <a:chExt cx="2138353" cy="2197101"/>
          </a:xfrm>
        </p:grpSpPr>
        <p:grpSp>
          <p:nvGrpSpPr>
            <p:cNvPr id="6" name="그룹 123"/>
            <p:cNvGrpSpPr>
              <a:grpSpLocks/>
            </p:cNvGrpSpPr>
            <p:nvPr/>
          </p:nvGrpSpPr>
          <p:grpSpPr bwMode="auto">
            <a:xfrm>
              <a:off x="3638519" y="1357298"/>
              <a:ext cx="2138353" cy="2197101"/>
              <a:chOff x="1147580" y="1374615"/>
              <a:chExt cx="3071138" cy="2328437"/>
            </a:xfrm>
          </p:grpSpPr>
          <p:sp>
            <p:nvSpPr>
              <p:cNvPr id="59" name="Rectangle 384"/>
              <p:cNvSpPr>
                <a:spLocks noChangeArrowheads="1"/>
              </p:cNvSpPr>
              <p:nvPr/>
            </p:nvSpPr>
            <p:spPr bwMode="auto">
              <a:xfrm>
                <a:off x="1147580" y="1374615"/>
                <a:ext cx="3071138" cy="2328437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DDDDD"/>
                </a:solidFill>
                <a:miter lim="800000"/>
                <a:headEnd/>
                <a:tailEnd/>
              </a:ln>
              <a:effectLst>
                <a:outerShdw dist="71842" dir="2700000" algn="ctr" rotWithShape="0">
                  <a:srgbClr val="B2B2B2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60" name="AutoShape 24"/>
              <p:cNvSpPr>
                <a:spLocks noChangeArrowheads="1"/>
              </p:cNvSpPr>
              <p:nvPr/>
            </p:nvSpPr>
            <p:spPr bwMode="auto">
              <a:xfrm>
                <a:off x="1213700" y="1408263"/>
                <a:ext cx="2970817" cy="393681"/>
              </a:xfrm>
              <a:prstGeom prst="roundRect">
                <a:avLst>
                  <a:gd name="adj" fmla="val 0"/>
                </a:avLst>
              </a:pr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ko-KR" alt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58" name="Rectangle 864"/>
            <p:cNvSpPr>
              <a:spLocks noChangeArrowheads="1"/>
            </p:cNvSpPr>
            <p:nvPr/>
          </p:nvSpPr>
          <p:spPr bwMode="auto">
            <a:xfrm>
              <a:off x="3776608" y="1482697"/>
              <a:ext cx="1860000" cy="249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  <a:scene3d>
                <a:camera prst="orthographicFront"/>
                <a:lightRig rig="brightRoom" dir="tl"/>
              </a:scene3d>
              <a:sp3d extrusionH="57150" contourW="38100" prstMaterial="flat">
                <a:bevelT w="0" prst="artDeco"/>
                <a:extrusionClr>
                  <a:schemeClr val="bg1"/>
                </a:extrusionClr>
                <a:contourClr>
                  <a:schemeClr val="bg1"/>
                </a:contourClr>
              </a:sp3d>
            </a:bodyPr>
            <a:lstStyle/>
            <a:p>
              <a:pPr algn="ctr" defTabSz="957263">
                <a:lnSpc>
                  <a:spcPct val="90000"/>
                </a:lnSpc>
                <a:buSzPct val="60000"/>
                <a:defRPr/>
              </a:pPr>
              <a:r>
                <a:rPr lang="ko-KR" altLang="en-US" b="1" spc="-50" dirty="0">
                  <a:latin typeface="+mj-ea"/>
                  <a:ea typeface="+mj-ea"/>
                </a:rPr>
                <a:t>가공</a:t>
              </a:r>
              <a:endParaRPr lang="en-US" altLang="ko-KR" b="1" spc="-50" dirty="0">
                <a:latin typeface="+mj-ea"/>
                <a:ea typeface="+mj-ea"/>
              </a:endParaRPr>
            </a:p>
          </p:txBody>
        </p:sp>
      </p:grpSp>
      <p:sp>
        <p:nvSpPr>
          <p:cNvPr id="61" name="AutoShape 26"/>
          <p:cNvSpPr>
            <a:spLocks noChangeArrowheads="1"/>
          </p:cNvSpPr>
          <p:nvPr/>
        </p:nvSpPr>
        <p:spPr bwMode="auto">
          <a:xfrm rot="5400000">
            <a:off x="5776912" y="2486026"/>
            <a:ext cx="1000125" cy="457200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>
              <a:defRPr/>
            </a:pPr>
            <a:endParaRPr lang="ko-KR" altLang="ko-KR">
              <a:latin typeface="Times New Roman" pitchFamily="18" charset="0"/>
            </a:endParaRPr>
          </a:p>
        </p:txBody>
      </p:sp>
      <p:grpSp>
        <p:nvGrpSpPr>
          <p:cNvPr id="7" name="그룹 61"/>
          <p:cNvGrpSpPr>
            <a:grpSpLocks/>
          </p:cNvGrpSpPr>
          <p:nvPr/>
        </p:nvGrpSpPr>
        <p:grpSpPr bwMode="auto">
          <a:xfrm>
            <a:off x="6648450" y="1446213"/>
            <a:ext cx="2138363" cy="2125663"/>
            <a:chOff x="6715140" y="1357298"/>
            <a:chExt cx="2138353" cy="2197101"/>
          </a:xfrm>
        </p:grpSpPr>
        <p:grpSp>
          <p:nvGrpSpPr>
            <p:cNvPr id="8" name="그룹 123"/>
            <p:cNvGrpSpPr>
              <a:grpSpLocks/>
            </p:cNvGrpSpPr>
            <p:nvPr/>
          </p:nvGrpSpPr>
          <p:grpSpPr bwMode="auto">
            <a:xfrm>
              <a:off x="6715140" y="1357298"/>
              <a:ext cx="2138353" cy="2197101"/>
              <a:chOff x="1147580" y="1374615"/>
              <a:chExt cx="3071138" cy="2328437"/>
            </a:xfrm>
          </p:grpSpPr>
          <p:sp>
            <p:nvSpPr>
              <p:cNvPr id="65" name="Rectangle 384"/>
              <p:cNvSpPr>
                <a:spLocks noChangeArrowheads="1"/>
              </p:cNvSpPr>
              <p:nvPr/>
            </p:nvSpPr>
            <p:spPr bwMode="auto">
              <a:xfrm>
                <a:off x="1147580" y="1374615"/>
                <a:ext cx="3071138" cy="2328437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DDDDD"/>
                </a:solidFill>
                <a:miter lim="800000"/>
                <a:headEnd/>
                <a:tailEnd/>
              </a:ln>
              <a:effectLst>
                <a:outerShdw dist="71842" dir="2700000" algn="ctr" rotWithShape="0">
                  <a:srgbClr val="B2B2B2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66" name="AutoShape 24"/>
              <p:cNvSpPr>
                <a:spLocks noChangeArrowheads="1"/>
              </p:cNvSpPr>
              <p:nvPr/>
            </p:nvSpPr>
            <p:spPr bwMode="auto">
              <a:xfrm>
                <a:off x="1213700" y="1408263"/>
                <a:ext cx="2970817" cy="393681"/>
              </a:xfrm>
              <a:prstGeom prst="roundRect">
                <a:avLst>
                  <a:gd name="adj" fmla="val 0"/>
                </a:avLst>
              </a:pr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ko-KR" alt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64" name="Rectangle 864"/>
            <p:cNvSpPr>
              <a:spLocks noChangeArrowheads="1"/>
            </p:cNvSpPr>
            <p:nvPr/>
          </p:nvSpPr>
          <p:spPr bwMode="auto">
            <a:xfrm>
              <a:off x="6853229" y="1482697"/>
              <a:ext cx="1860000" cy="249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  <a:scene3d>
                <a:camera prst="orthographicFront"/>
                <a:lightRig rig="brightRoom" dir="tl"/>
              </a:scene3d>
              <a:sp3d extrusionH="57150" contourW="38100" prstMaterial="flat">
                <a:bevelT w="0" prst="artDeco"/>
                <a:extrusionClr>
                  <a:schemeClr val="bg1"/>
                </a:extrusionClr>
                <a:contourClr>
                  <a:schemeClr val="bg1"/>
                </a:contourClr>
              </a:sp3d>
            </a:bodyPr>
            <a:lstStyle/>
            <a:p>
              <a:pPr algn="ctr" defTabSz="957263">
                <a:lnSpc>
                  <a:spcPct val="90000"/>
                </a:lnSpc>
                <a:buSzPct val="60000"/>
                <a:defRPr/>
              </a:pPr>
              <a:r>
                <a:rPr lang="ko-KR" altLang="en-US" b="1" spc="-50" dirty="0">
                  <a:latin typeface="+mj-ea"/>
                  <a:ea typeface="+mj-ea"/>
                </a:rPr>
                <a:t>조립</a:t>
              </a:r>
              <a:endParaRPr lang="en-US" altLang="ko-KR" b="1" spc="-50" dirty="0">
                <a:latin typeface="+mj-ea"/>
                <a:ea typeface="+mj-ea"/>
              </a:endParaRPr>
            </a:p>
          </p:txBody>
        </p:sp>
      </p:grpSp>
      <p:grpSp>
        <p:nvGrpSpPr>
          <p:cNvPr id="10" name="그룹 66"/>
          <p:cNvGrpSpPr>
            <a:grpSpLocks/>
          </p:cNvGrpSpPr>
          <p:nvPr/>
        </p:nvGrpSpPr>
        <p:grpSpPr bwMode="auto">
          <a:xfrm>
            <a:off x="1938338" y="4160838"/>
            <a:ext cx="2138362" cy="2125682"/>
            <a:chOff x="428596" y="1374775"/>
            <a:chExt cx="2138353" cy="2197101"/>
          </a:xfrm>
        </p:grpSpPr>
        <p:grpSp>
          <p:nvGrpSpPr>
            <p:cNvPr id="11" name="그룹 123"/>
            <p:cNvGrpSpPr>
              <a:grpSpLocks/>
            </p:cNvGrpSpPr>
            <p:nvPr/>
          </p:nvGrpSpPr>
          <p:grpSpPr bwMode="auto">
            <a:xfrm>
              <a:off x="428596" y="1374775"/>
              <a:ext cx="2138353" cy="2197101"/>
              <a:chOff x="1147580" y="1374615"/>
              <a:chExt cx="3071138" cy="2328437"/>
            </a:xfrm>
          </p:grpSpPr>
          <p:sp>
            <p:nvSpPr>
              <p:cNvPr id="70" name="Rectangle 384"/>
              <p:cNvSpPr>
                <a:spLocks noChangeArrowheads="1"/>
              </p:cNvSpPr>
              <p:nvPr/>
            </p:nvSpPr>
            <p:spPr bwMode="auto">
              <a:xfrm>
                <a:off x="1147580" y="1374615"/>
                <a:ext cx="3071138" cy="2328437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DDDDD"/>
                </a:solidFill>
                <a:miter lim="800000"/>
                <a:headEnd/>
                <a:tailEnd/>
              </a:ln>
              <a:effectLst>
                <a:outerShdw dist="71842" dir="2700000" algn="ctr" rotWithShape="0">
                  <a:srgbClr val="B2B2B2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71" name="AutoShape 24"/>
              <p:cNvSpPr>
                <a:spLocks noChangeArrowheads="1"/>
              </p:cNvSpPr>
              <p:nvPr/>
            </p:nvSpPr>
            <p:spPr bwMode="auto">
              <a:xfrm>
                <a:off x="1213699" y="1408263"/>
                <a:ext cx="2970820" cy="393681"/>
              </a:xfrm>
              <a:prstGeom prst="roundRect">
                <a:avLst>
                  <a:gd name="adj" fmla="val 0"/>
                </a:avLst>
              </a:pr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ko-KR" alt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69" name="Rectangle 864"/>
            <p:cNvSpPr>
              <a:spLocks noChangeArrowheads="1"/>
            </p:cNvSpPr>
            <p:nvPr/>
          </p:nvSpPr>
          <p:spPr bwMode="auto">
            <a:xfrm>
              <a:off x="566685" y="1500174"/>
              <a:ext cx="1860000" cy="249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  <a:scene3d>
                <a:camera prst="orthographicFront"/>
                <a:lightRig rig="brightRoom" dir="tl"/>
              </a:scene3d>
              <a:sp3d extrusionH="57150" contourW="38100" prstMaterial="flat">
                <a:bevelT w="0" prst="artDeco"/>
                <a:extrusionClr>
                  <a:schemeClr val="bg1"/>
                </a:extrusionClr>
                <a:contourClr>
                  <a:schemeClr val="bg1"/>
                </a:contourClr>
              </a:sp3d>
            </a:bodyPr>
            <a:lstStyle/>
            <a:p>
              <a:pPr algn="ctr" defTabSz="957263">
                <a:lnSpc>
                  <a:spcPct val="90000"/>
                </a:lnSpc>
                <a:buSzPct val="60000"/>
                <a:defRPr/>
              </a:pPr>
              <a:r>
                <a:rPr lang="ko-KR" altLang="en-US" b="1" spc="-50" dirty="0">
                  <a:latin typeface="+mj-ea"/>
                  <a:ea typeface="+mj-ea"/>
                </a:rPr>
                <a:t>검사</a:t>
              </a:r>
              <a:endParaRPr lang="en-US" altLang="ko-KR" b="1" spc="-50" dirty="0">
                <a:latin typeface="+mj-ea"/>
                <a:ea typeface="+mj-ea"/>
              </a:endParaRPr>
            </a:p>
          </p:txBody>
        </p:sp>
      </p:grpSp>
      <p:sp>
        <p:nvSpPr>
          <p:cNvPr id="72" name="AutoShape 26"/>
          <p:cNvSpPr>
            <a:spLocks noChangeArrowheads="1"/>
          </p:cNvSpPr>
          <p:nvPr/>
        </p:nvSpPr>
        <p:spPr bwMode="auto">
          <a:xfrm rot="5400000">
            <a:off x="4138612" y="5218113"/>
            <a:ext cx="1000125" cy="457200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>
              <a:defRPr/>
            </a:pPr>
            <a:endParaRPr lang="ko-KR" altLang="ko-KR">
              <a:latin typeface="Times New Roman" pitchFamily="18" charset="0"/>
            </a:endParaRPr>
          </a:p>
        </p:txBody>
      </p:sp>
      <p:grpSp>
        <p:nvGrpSpPr>
          <p:cNvPr id="12" name="그룹 72"/>
          <p:cNvGrpSpPr>
            <a:grpSpLocks/>
          </p:cNvGrpSpPr>
          <p:nvPr/>
        </p:nvGrpSpPr>
        <p:grpSpPr bwMode="auto">
          <a:xfrm>
            <a:off x="5143504" y="4143380"/>
            <a:ext cx="2138362" cy="2143140"/>
            <a:chOff x="3638519" y="1357298"/>
            <a:chExt cx="2138353" cy="2197101"/>
          </a:xfrm>
        </p:grpSpPr>
        <p:grpSp>
          <p:nvGrpSpPr>
            <p:cNvPr id="13" name="그룹 123"/>
            <p:cNvGrpSpPr>
              <a:grpSpLocks/>
            </p:cNvGrpSpPr>
            <p:nvPr/>
          </p:nvGrpSpPr>
          <p:grpSpPr bwMode="auto">
            <a:xfrm>
              <a:off x="3638519" y="1357298"/>
              <a:ext cx="2138353" cy="2197101"/>
              <a:chOff x="1147580" y="1374615"/>
              <a:chExt cx="3071138" cy="2328437"/>
            </a:xfrm>
          </p:grpSpPr>
          <p:sp>
            <p:nvSpPr>
              <p:cNvPr id="76" name="Rectangle 384"/>
              <p:cNvSpPr>
                <a:spLocks noChangeArrowheads="1"/>
              </p:cNvSpPr>
              <p:nvPr/>
            </p:nvSpPr>
            <p:spPr bwMode="auto">
              <a:xfrm>
                <a:off x="1147580" y="1374615"/>
                <a:ext cx="3071138" cy="2328437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DDDDD"/>
                </a:solidFill>
                <a:miter lim="800000"/>
                <a:headEnd/>
                <a:tailEnd/>
              </a:ln>
              <a:effectLst>
                <a:outerShdw dist="71842" dir="2700000" algn="ctr" rotWithShape="0">
                  <a:srgbClr val="B2B2B2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77" name="AutoShape 24"/>
              <p:cNvSpPr>
                <a:spLocks noChangeArrowheads="1"/>
              </p:cNvSpPr>
              <p:nvPr/>
            </p:nvSpPr>
            <p:spPr bwMode="auto">
              <a:xfrm>
                <a:off x="1213699" y="1408263"/>
                <a:ext cx="2970820" cy="393681"/>
              </a:xfrm>
              <a:prstGeom prst="roundRect">
                <a:avLst>
                  <a:gd name="adj" fmla="val 0"/>
                </a:avLst>
              </a:pr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ko-KR" alt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75" name="Rectangle 864"/>
            <p:cNvSpPr>
              <a:spLocks noChangeArrowheads="1"/>
            </p:cNvSpPr>
            <p:nvPr/>
          </p:nvSpPr>
          <p:spPr bwMode="auto">
            <a:xfrm>
              <a:off x="3776608" y="1482697"/>
              <a:ext cx="1860000" cy="249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  <a:scene3d>
                <a:camera prst="orthographicFront"/>
                <a:lightRig rig="brightRoom" dir="tl"/>
              </a:scene3d>
              <a:sp3d extrusionH="57150" contourW="38100" prstMaterial="flat">
                <a:bevelT w="0" prst="artDeco"/>
                <a:extrusionClr>
                  <a:schemeClr val="bg1"/>
                </a:extrusionClr>
                <a:contourClr>
                  <a:schemeClr val="bg1"/>
                </a:contourClr>
              </a:sp3d>
            </a:bodyPr>
            <a:lstStyle/>
            <a:p>
              <a:pPr algn="ctr" defTabSz="957263">
                <a:lnSpc>
                  <a:spcPct val="90000"/>
                </a:lnSpc>
                <a:buSzPct val="60000"/>
                <a:defRPr/>
              </a:pPr>
              <a:r>
                <a:rPr lang="ko-KR" altLang="en-US" b="1" spc="-50" dirty="0">
                  <a:latin typeface="+mj-ea"/>
                  <a:ea typeface="+mj-ea"/>
                </a:rPr>
                <a:t>납품</a:t>
              </a:r>
              <a:endParaRPr lang="en-US" altLang="ko-KR" b="1" spc="-50" dirty="0">
                <a:latin typeface="+mj-ea"/>
                <a:ea typeface="+mj-ea"/>
              </a:endParaRPr>
            </a:p>
          </p:txBody>
        </p:sp>
      </p:grpSp>
      <p:sp>
        <p:nvSpPr>
          <p:cNvPr id="78" name="직사각형 77"/>
          <p:cNvSpPr/>
          <p:nvPr/>
        </p:nvSpPr>
        <p:spPr>
          <a:xfrm>
            <a:off x="214282" y="3643314"/>
            <a:ext cx="2428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9E03"/>
              </a:buClr>
              <a:defRPr/>
            </a:pP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원자재 입고 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PCB, LED Chip 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 수입검사 후 해당공정으로 이동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79" name="직사각형 78"/>
          <p:cNvSpPr/>
          <p:nvPr/>
        </p:nvSpPr>
        <p:spPr>
          <a:xfrm>
            <a:off x="3357554" y="3625355"/>
            <a:ext cx="26432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9E03"/>
              </a:buClr>
              <a:defRPr/>
            </a:pP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SMT 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공정 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PCB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에 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Solder Cream 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도포하여 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Chip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류 장착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열처리 결합</a:t>
            </a:r>
            <a:endParaRPr lang="en-US" altLang="ko-KR" sz="1200" b="1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defRPr/>
            </a:pP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</a:p>
        </p:txBody>
      </p:sp>
      <p:sp>
        <p:nvSpPr>
          <p:cNvPr id="80" name="직사각형 79"/>
          <p:cNvSpPr/>
          <p:nvPr/>
        </p:nvSpPr>
        <p:spPr>
          <a:xfrm>
            <a:off x="6643702" y="3642354"/>
            <a:ext cx="22145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9E03"/>
              </a:buClr>
              <a:defRPr/>
            </a:pP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SMT 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공정이 완료된 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PCB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에 부속품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전선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커버 등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조립 </a:t>
            </a:r>
            <a:endParaRPr lang="en-US" altLang="ko-KR" sz="1200" b="1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1" name="직사각형 80"/>
          <p:cNvSpPr/>
          <p:nvPr/>
        </p:nvSpPr>
        <p:spPr>
          <a:xfrm>
            <a:off x="1928794" y="6286520"/>
            <a:ext cx="2500330" cy="305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defRPr/>
            </a:pP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검사장비를 이용 검사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확인  </a:t>
            </a:r>
            <a:endParaRPr lang="en-US" altLang="ko-KR" sz="1200" b="1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2" name="직사각형 81"/>
          <p:cNvSpPr/>
          <p:nvPr/>
        </p:nvSpPr>
        <p:spPr>
          <a:xfrm>
            <a:off x="5072066" y="6286520"/>
            <a:ext cx="178595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9E03"/>
              </a:buClr>
              <a:defRPr/>
            </a:pP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제품을 개별 포장 또는 </a:t>
            </a:r>
            <a:endParaRPr lang="en-US" altLang="ko-KR" sz="1200" b="1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spcBef>
                <a:spcPct val="20000"/>
              </a:spcBef>
              <a:buClr>
                <a:srgbClr val="FF9E03"/>
              </a:buClr>
              <a:defRPr/>
            </a:pP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박스 포장 하여 출하   </a:t>
            </a:r>
            <a:endParaRPr lang="en-US" altLang="ko-KR" sz="1200" b="1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27" name="Picture 3" descr="C:\Users\limcheasik\Documents\카카오톡 받은 파일\KakaoTalk_20191002_090652902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375044" y="1857364"/>
            <a:ext cx="2125253" cy="1714512"/>
          </a:xfrm>
          <a:prstGeom prst="rect">
            <a:avLst/>
          </a:prstGeom>
          <a:noFill/>
        </p:spPr>
      </p:pic>
      <p:pic>
        <p:nvPicPr>
          <p:cNvPr id="1028" name="Picture 4" descr="C:\Users\limcheasik\Documents\카카오톡 받은 파일\생산실 2차조립(포장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1857363"/>
            <a:ext cx="2143140" cy="1714513"/>
          </a:xfrm>
          <a:prstGeom prst="rect">
            <a:avLst/>
          </a:prstGeom>
          <a:noFill/>
        </p:spPr>
      </p:pic>
      <p:pic>
        <p:nvPicPr>
          <p:cNvPr id="1030" name="Picture 6" descr="C:\Users\limcheasik\Documents\카카오톡 받은 파일\이노비즈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4572008"/>
            <a:ext cx="2143140" cy="1714512"/>
          </a:xfrm>
          <a:prstGeom prst="rect">
            <a:avLst/>
          </a:prstGeom>
          <a:noFill/>
        </p:spPr>
      </p:pic>
      <p:pic>
        <p:nvPicPr>
          <p:cNvPr id="1031" name="Picture 7" descr="C:\Users\limcheasik\Documents\카카오톡 받은 파일\KakaoTalk_20191002_090652902_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1857364"/>
            <a:ext cx="2143140" cy="1714512"/>
          </a:xfrm>
          <a:prstGeom prst="rect">
            <a:avLst/>
          </a:prstGeom>
          <a:noFill/>
        </p:spPr>
      </p:pic>
      <p:pic>
        <p:nvPicPr>
          <p:cNvPr id="1032" name="Picture 8" descr="C:\Users\limcheasik\Documents\카카오톡 받은 파일\KakaoTalk_20191002_090652902_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8795" y="4572008"/>
            <a:ext cx="2143140" cy="1643074"/>
          </a:xfrm>
          <a:prstGeom prst="rect">
            <a:avLst/>
          </a:prstGeom>
          <a:noFill/>
        </p:spPr>
      </p:pic>
      <p:sp>
        <p:nvSpPr>
          <p:cNvPr id="44" name="슬라이드 번호 개체 틀 37">
            <a:extLst>
              <a:ext uri="{FF2B5EF4-FFF2-40B4-BE49-F238E27FC236}">
                <a16:creationId xmlns:a16="http://schemas.microsoft.com/office/drawing/2014/main" id="{FDEA840D-28E3-4E44-BD8E-2AAF0AF111CB}"/>
              </a:ext>
            </a:extLst>
          </p:cNvPr>
          <p:cNvSpPr txBox="1"/>
          <p:nvPr/>
        </p:nvSpPr>
        <p:spPr>
          <a:xfrm>
            <a:off x="8534109" y="6385158"/>
            <a:ext cx="502387" cy="476250"/>
          </a:xfrm>
          <a:prstGeom prst="rect">
            <a:avLst/>
          </a:prstGeom>
          <a:noFill/>
          <a:ln>
            <a:miter/>
          </a:ln>
        </p:spPr>
        <p:txBody>
          <a:bodyPr/>
          <a:lstStyle/>
          <a:p>
            <a:pPr marL="0" lvl="0" indent="0" algn="l" defTabSz="9000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None/>
              <a:defRPr lang="ko-KR"/>
            </a:pPr>
            <a:fld id="{124EEDB3-CF50-450B-9CE2-BB28C0776AC5}" type="slidenum">
              <a:rPr lang="en-US" altLang="ko-KR" sz="1800" b="0" i="0" u="none" kern="1200" spc="0" baseline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</a:rPr>
              <a:pPr marL="0" lvl="0" indent="0" algn="l" defTabSz="90000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None/>
                <a:defRPr lang="ko-KR"/>
              </a:pPr>
              <a:t>19</a:t>
            </a:fld>
            <a:endParaRPr lang="en-US" altLang="ko-KR" sz="1800" b="0" i="0" u="none" kern="1200" spc="0" baseline="0" dirty="0"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직사각형 26"/>
          <p:cNvSpPr>
            <a:spLocks noChangeArrowheads="1"/>
          </p:cNvSpPr>
          <p:nvPr/>
        </p:nvSpPr>
        <p:spPr>
          <a:xfrm>
            <a:off x="807774" y="389299"/>
            <a:ext cx="2962349" cy="581698"/>
          </a:xfrm>
          <a:prstGeom prst="rect">
            <a:avLst/>
          </a:prstGeom>
          <a:noFill/>
          <a:ln w="3175" algn="ctr">
            <a:noFill/>
            <a:miter/>
          </a:ln>
          <a:effectLst/>
        </p:spPr>
        <p:txBody>
          <a:bodyPr wrap="none" lIns="0" tIns="0" rIns="0" bIns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9pPr>
          </a:lstStyle>
          <a:p>
            <a:pPr indent="-180975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defRPr/>
            </a:pPr>
            <a:r>
              <a:rPr lang="en-US" altLang="ko-KR" sz="5400" b="1" spc="-200">
                <a:ln w="9525"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나눔명조 ExtraBold"/>
                <a:cs typeface="Arial"/>
              </a:rPr>
              <a:t>Contents </a:t>
            </a: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>
          <a:xfrm>
            <a:off x="838175" y="1109657"/>
            <a:ext cx="838200" cy="769937"/>
          </a:xfrm>
          <a:prstGeom prst="rect">
            <a:avLst/>
          </a:prstGeom>
          <a:noFill/>
          <a:ln w="9525" algn="ctr">
            <a:noFill/>
            <a:miter/>
          </a:ln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44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  <a:sym typeface="Monotype Sorts"/>
              </a:rPr>
              <a:t>01</a:t>
            </a: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>
          <a:xfrm>
            <a:off x="838175" y="2609855"/>
            <a:ext cx="838200" cy="769938"/>
          </a:xfrm>
          <a:prstGeom prst="rect">
            <a:avLst/>
          </a:prstGeom>
          <a:noFill/>
          <a:ln w="9525" algn="ctr">
            <a:noFill/>
            <a:miter/>
          </a:ln>
        </p:spPr>
        <p:txBody>
          <a:bodyPr wrap="non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44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  <a:sym typeface="Monotype Sorts"/>
              </a:rPr>
              <a:t>02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>
          <a:xfrm>
            <a:off x="1655737" y="1354132"/>
            <a:ext cx="1676400" cy="37241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  <a:defRPr/>
            </a:pPr>
            <a:r>
              <a:rPr lang="ko-KR" alt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  <a:sym typeface="Monotype Sorts"/>
              </a:rPr>
              <a:t>회사 일반 현황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>
          <a:xfrm>
            <a:off x="1973237" y="1727194"/>
            <a:ext cx="1660525" cy="11636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01 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회사개요</a:t>
            </a: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  <a:sym typeface="Wingdings"/>
              </a:rPr>
              <a:t>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02 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회사연혁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03 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비전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04 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조직도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ko-KR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05  </a:t>
            </a:r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연구인력 현황</a:t>
            </a: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>
          <a:xfrm>
            <a:off x="1655737" y="2900368"/>
            <a:ext cx="2706688" cy="37241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  <a:defRPr/>
            </a:pPr>
            <a:r>
              <a:rPr lang="ko-KR" alt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  <a:sym typeface="Monotype Sorts"/>
              </a:rPr>
              <a:t>사업 현황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>
          <a:xfrm>
            <a:off x="1973237" y="3273430"/>
            <a:ext cx="2622550" cy="941796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01  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보유 기술 현황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02  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연구 장비 현황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03  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제품 소개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04  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생산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(</a:t>
            </a:r>
            <a:r>
              <a: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제조공정도</a:t>
            </a:r>
            <a:r>
              <a: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/>
                <a:ea typeface="맑은 고딕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자유형 6"/>
          <p:cNvSpPr/>
          <p:nvPr/>
        </p:nvSpPr>
        <p:spPr>
          <a:xfrm>
            <a:off x="71406" y="101232"/>
            <a:ext cx="9072594" cy="756000"/>
          </a:xfrm>
          <a:custGeom>
            <a:avLst/>
            <a:gdLst>
              <a:gd name="connsiteX0" fmla="*/ 0 w 9072594"/>
              <a:gd name="connsiteY0" fmla="*/ 0 h 785818"/>
              <a:gd name="connsiteX1" fmla="*/ 9072594 w 9072594"/>
              <a:gd name="connsiteY1" fmla="*/ 0 h 785818"/>
              <a:gd name="connsiteX2" fmla="*/ 9072594 w 9072594"/>
              <a:gd name="connsiteY2" fmla="*/ 785818 h 785818"/>
              <a:gd name="connsiteX3" fmla="*/ 0 w 9072594"/>
              <a:gd name="connsiteY3" fmla="*/ 785818 h 785818"/>
              <a:gd name="connsiteX4" fmla="*/ 0 w 9072594"/>
              <a:gd name="connsiteY4" fmla="*/ 0 h 78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2594" h="785818">
                <a:moveTo>
                  <a:pt x="0" y="0"/>
                </a:moveTo>
                <a:lnTo>
                  <a:pt x="9072594" y="0"/>
                </a:lnTo>
                <a:lnTo>
                  <a:pt x="9072594" y="785818"/>
                </a:lnTo>
                <a:lnTo>
                  <a:pt x="0" y="78581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aphicFrame>
        <p:nvGraphicFramePr>
          <p:cNvPr id="90240" name="Group 1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462327"/>
              </p:ext>
            </p:extLst>
          </p:nvPr>
        </p:nvGraphicFramePr>
        <p:xfrm>
          <a:off x="582613" y="1643064"/>
          <a:ext cx="7847039" cy="3929075"/>
        </p:xfrm>
        <a:graphic>
          <a:graphicData uri="http://schemas.openxmlformats.org/drawingml/2006/table">
            <a:tbl>
              <a:tblPr/>
              <a:tblGrid>
                <a:gridCol w="191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16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77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56397"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400" b="0" i="0" u="none" strike="noStrike" cap="none" normalizeH="0" baseline="0" dirty="0" err="1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장비명</a:t>
                      </a:r>
                      <a:endParaRPr kumimoji="1" lang="ko-KR" altLang="en-US" sz="1400" b="0" i="0" u="none" strike="noStrike" cap="none" normalizeH="0" baseline="0" dirty="0">
                        <a:solidFill>
                          <a:schemeClr val="bg1"/>
                        </a:solidFill>
                        <a:effectLst/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400" b="0" i="0" u="none" strike="noStrike" cap="none" normalizeH="0" baseline="0" dirty="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수량</a:t>
                      </a:r>
                      <a:endParaRPr kumimoji="1" lang="ko-KR" altLang="en-US" sz="1400" b="0" i="0" u="none" strike="noStrike" cap="none" normalizeH="0" baseline="0" dirty="0">
                        <a:solidFill>
                          <a:schemeClr val="bg1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400" b="0" i="0" u="none" strike="noStrike" cap="none" normalizeH="0" baseline="0" dirty="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용도</a:t>
                      </a:r>
                      <a:endParaRPr kumimoji="1" lang="ko-KR" altLang="en-US" sz="1400" b="0" i="0" u="none" strike="noStrike" cap="none" normalizeH="0" baseline="0" dirty="0">
                        <a:solidFill>
                          <a:schemeClr val="bg1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113"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</a:rPr>
                        <a:t>Loder</a:t>
                      </a:r>
                      <a:endParaRPr kumimoji="1" lang="ko-KR" altLang="en-US" sz="1200" b="0" i="0" u="none" strike="noStrike" cap="none" normalizeH="0" baseline="0">
                        <a:solidFill>
                          <a:srgbClr val="333333"/>
                        </a:solidFill>
                        <a:effectLst/>
                        <a:latin typeface="맑은 고딕"/>
                        <a:ea typeface="맑은 고딕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2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effectLst/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PCB</a:t>
                      </a:r>
                      <a:r>
                        <a:rPr kumimoji="1" lang="ko-KR" altLang="en-US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를 다음 장비로 이송</a:t>
                      </a:r>
                      <a:endParaRPr kumimoji="1" lang="ko-KR" altLang="en-US" sz="1200" b="0" i="0" u="none" strike="noStrike" cap="none" normalizeH="0" baseline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2113"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</a:rPr>
                        <a:t>Solder Printer</a:t>
                      </a:r>
                      <a:endParaRPr kumimoji="1" lang="ko-KR" altLang="en-US" sz="1200" b="0" i="0" u="none" strike="noStrike" cap="none" normalizeH="0" baseline="0">
                        <a:solidFill>
                          <a:srgbClr val="333333"/>
                        </a:solidFill>
                        <a:effectLst/>
                        <a:latin typeface="맑은 고딕"/>
                        <a:ea typeface="맑은 고딕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2</a:t>
                      </a:r>
                      <a:endParaRPr kumimoji="1" lang="en-US" altLang="ko-KR" sz="1200" b="0" i="0" u="none" strike="noStrike" cap="none" normalizeH="0" baseline="0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PCB</a:t>
                      </a:r>
                      <a:r>
                        <a:rPr kumimoji="1" lang="ko-KR" altLang="en-US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에 </a:t>
                      </a:r>
                      <a:r>
                        <a:rPr kumimoji="1" lang="en-US" altLang="ko-KR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</a:rPr>
                        <a:t>Solder Cream </a:t>
                      </a:r>
                      <a:r>
                        <a:rPr kumimoji="1" lang="ko-KR" altLang="en-US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</a:rPr>
                        <a:t>도포</a:t>
                      </a:r>
                      <a:endParaRPr kumimoji="1" lang="ko-KR" altLang="en-US" sz="1200" b="0" i="0" u="none" strike="noStrike" cap="none" normalizeH="0" baseline="0">
                        <a:solidFill>
                          <a:srgbClr val="333333"/>
                        </a:solidFill>
                        <a:effectLst/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113"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</a:rPr>
                        <a:t>Chip Mounter</a:t>
                      </a:r>
                      <a:endParaRPr kumimoji="1" lang="ko-KR" altLang="en-US" sz="1200" b="0" i="0" u="none" strike="noStrike" cap="none" normalizeH="0" baseline="0">
                        <a:solidFill>
                          <a:srgbClr val="333333"/>
                        </a:solidFill>
                        <a:effectLst/>
                        <a:latin typeface="맑은 고딕"/>
                        <a:ea typeface="맑은 고딕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3</a:t>
                      </a:r>
                      <a:endParaRPr kumimoji="1" lang="en-US" altLang="ko-KR" sz="1200" b="0" i="0" u="none" strike="noStrike" cap="none" normalizeH="0" baseline="0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PCB</a:t>
                      </a:r>
                      <a:r>
                        <a:rPr kumimoji="1" lang="ko-KR" altLang="en-US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에 부품 실장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113"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</a:rPr>
                        <a:t>Work Table</a:t>
                      </a:r>
                      <a:endParaRPr kumimoji="1" lang="ko-KR" altLang="en-US" sz="1200" b="0" i="0" u="none" strike="noStrike" cap="none" normalizeH="0" baseline="0">
                        <a:solidFill>
                          <a:srgbClr val="333333"/>
                        </a:solidFill>
                        <a:effectLst/>
                        <a:latin typeface="맑은 고딕"/>
                        <a:ea typeface="맑은 고딕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  <a:endParaRPr kumimoji="1" lang="en-US" altLang="ko-KR" sz="1200" b="0" i="0" u="none" strike="noStrike" cap="none" normalizeH="0" baseline="0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PCB </a:t>
                      </a:r>
                      <a:r>
                        <a:rPr kumimoji="1" lang="ko-KR" altLang="en-US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중간검사대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2113"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</a:rPr>
                        <a:t>Reflow</a:t>
                      </a:r>
                      <a:endParaRPr kumimoji="1" lang="ko-KR" altLang="en-US" sz="1200" b="0" i="0" u="none" strike="noStrike" cap="none" normalizeH="0" baseline="0">
                        <a:solidFill>
                          <a:srgbClr val="333333"/>
                        </a:solidFill>
                        <a:effectLst/>
                        <a:latin typeface="맑은 고딕"/>
                        <a:ea typeface="맑은 고딕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  <a:endParaRPr kumimoji="1" lang="en-US" altLang="ko-KR" sz="1200" b="0" i="0" u="none" strike="noStrike" cap="none" normalizeH="0" baseline="0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1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PCB </a:t>
                      </a:r>
                      <a:r>
                        <a:rPr kumimoji="1" lang="ko-KR" altLang="en-US" sz="1100" b="0" i="0" u="none" strike="noStrike" cap="none" normalizeH="0" baseline="0" dirty="0" err="1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실장된</a:t>
                      </a:r>
                      <a:r>
                        <a:rPr kumimoji="1" lang="ko-KR" altLang="en-US" sz="11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 부품을 열을 이용하여 결합</a:t>
                      </a:r>
                      <a:endParaRPr kumimoji="1" lang="ko-KR" altLang="en-US" sz="1100" b="0" i="0" u="none" strike="noStrike" cap="none" normalizeH="0" baseline="0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2113"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</a:rPr>
                        <a:t>Unloder</a:t>
                      </a:r>
                      <a:endParaRPr kumimoji="1" lang="ko-KR" altLang="en-US" sz="1200" b="0" i="0" u="none" strike="noStrike" cap="none" normalizeH="0" baseline="0">
                        <a:solidFill>
                          <a:srgbClr val="333333"/>
                        </a:solidFill>
                        <a:effectLst/>
                        <a:latin typeface="맑은 고딕"/>
                        <a:ea typeface="맑은 고딕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2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effectLst/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부품이 </a:t>
                      </a:r>
                      <a:r>
                        <a:rPr kumimoji="1" lang="ko-KR" altLang="en-US" sz="1200" b="0" i="0" u="none" strike="noStrike" cap="none" normalizeH="0" baseline="0" dirty="0" err="1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실장된</a:t>
                      </a:r>
                      <a:r>
                        <a:rPr kumimoji="1" lang="ko-KR" altLang="en-US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 </a:t>
                      </a: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PCB </a:t>
                      </a:r>
                      <a:r>
                        <a:rPr kumimoji="1" lang="ko-KR" altLang="en-US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적재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Rectangle 864"/>
          <p:cNvSpPr>
            <a:spLocks noChangeArrowheads="1"/>
          </p:cNvSpPr>
          <p:nvPr/>
        </p:nvSpPr>
        <p:spPr>
          <a:xfrm>
            <a:off x="928662" y="290104"/>
            <a:ext cx="5500726" cy="33239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57263">
              <a:lnSpc>
                <a:spcPct val="90000"/>
              </a:lnSpc>
              <a:buSzPct val="60000"/>
              <a:defRPr/>
            </a:pPr>
            <a:r>
              <a:rPr lang="en-US" altLang="ko-KR" sz="2400" b="1" spc="-50">
                <a:latin typeface="맑은 고딕"/>
                <a:ea typeface="맑은 고딕"/>
              </a:rPr>
              <a:t>04. </a:t>
            </a:r>
            <a:r>
              <a:rPr lang="ko-KR" altLang="en-US" sz="2400" b="1" spc="-50">
                <a:latin typeface="맑은 고딕"/>
                <a:ea typeface="맑은 고딕"/>
              </a:rPr>
              <a:t>생산 시설 현황</a:t>
            </a:r>
          </a:p>
        </p:txBody>
      </p:sp>
      <p:sp>
        <p:nvSpPr>
          <p:cNvPr id="10" name="Rectangle 864"/>
          <p:cNvSpPr>
            <a:spLocks noChangeArrowheads="1"/>
          </p:cNvSpPr>
          <p:nvPr/>
        </p:nvSpPr>
        <p:spPr>
          <a:xfrm>
            <a:off x="8001024" y="428604"/>
            <a:ext cx="3214710" cy="387798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57263">
              <a:lnSpc>
                <a:spcPct val="90000"/>
              </a:lnSpc>
              <a:buSzPct val="60000"/>
              <a:defRPr/>
            </a:pPr>
            <a:r>
              <a:rPr lang="en-US" altLang="ko-KR" sz="1400" b="1">
                <a:latin typeface="맑은 고딕"/>
                <a:ea typeface="맑은 고딕"/>
              </a:rPr>
              <a:t>Ⅱ </a:t>
            </a:r>
            <a:r>
              <a:rPr lang="ko-KR" altLang="en-US" sz="1400" b="1">
                <a:latin typeface="맑은 고딕"/>
                <a:ea typeface="맑은 고딕"/>
              </a:rPr>
              <a:t>사업 현황</a:t>
            </a:r>
          </a:p>
          <a:p>
            <a:pPr defTabSz="957263">
              <a:lnSpc>
                <a:spcPct val="90000"/>
              </a:lnSpc>
              <a:buSzPct val="60000"/>
              <a:defRPr/>
            </a:pPr>
            <a:endParaRPr lang="en-US" altLang="ko-KR" sz="1400" b="1" spc="-50">
              <a:latin typeface="맑은 고딕"/>
              <a:ea typeface="맑은 고딕"/>
            </a:endParaRPr>
          </a:p>
        </p:txBody>
      </p:sp>
      <p:sp>
        <p:nvSpPr>
          <p:cNvPr id="9" name="직사각형 7"/>
          <p:cNvSpPr>
            <a:spLocks noChangeArrowheads="1"/>
          </p:cNvSpPr>
          <p:nvPr/>
        </p:nvSpPr>
        <p:spPr>
          <a:xfrm>
            <a:off x="571472" y="1214422"/>
            <a:ext cx="3786214" cy="35240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defRPr/>
            </a:pPr>
            <a:r>
              <a:rPr lang="ko-KR" altLang="en-US" sz="1300" b="1">
                <a:solidFill>
                  <a:srgbClr val="0066CC"/>
                </a:solidFill>
                <a:latin typeface="맑은 고딕"/>
                <a:ea typeface="맑은 고딕"/>
              </a:rPr>
              <a:t>가</a:t>
            </a:r>
            <a:r>
              <a:rPr lang="en-US" altLang="ko-KR" sz="1300" b="1">
                <a:solidFill>
                  <a:srgbClr val="0066CC"/>
                </a:solidFill>
                <a:latin typeface="맑은 고딕"/>
                <a:ea typeface="맑은 고딕"/>
              </a:rPr>
              <a:t>. SMT(Surface Mounted Technology)</a:t>
            </a:r>
            <a:endParaRPr lang="ko-KR" altLang="en-US" sz="1300" b="1">
              <a:solidFill>
                <a:srgbClr val="0066CC"/>
              </a:solidFill>
              <a:latin typeface="맑은 고딕"/>
              <a:ea typeface="맑은 고딕"/>
            </a:endParaRPr>
          </a:p>
        </p:txBody>
      </p:sp>
      <p:sp>
        <p:nvSpPr>
          <p:cNvPr id="11" name="슬라이드 번호 개체 틀 37">
            <a:extLst>
              <a:ext uri="{FF2B5EF4-FFF2-40B4-BE49-F238E27FC236}">
                <a16:creationId xmlns:a16="http://schemas.microsoft.com/office/drawing/2014/main" id="{E6791023-8583-48A3-9CA0-9E9088476455}"/>
              </a:ext>
            </a:extLst>
          </p:cNvPr>
          <p:cNvSpPr txBox="1"/>
          <p:nvPr/>
        </p:nvSpPr>
        <p:spPr>
          <a:xfrm>
            <a:off x="8534109" y="6385158"/>
            <a:ext cx="502387" cy="476250"/>
          </a:xfrm>
          <a:prstGeom prst="rect">
            <a:avLst/>
          </a:prstGeom>
          <a:noFill/>
          <a:ln>
            <a:miter/>
          </a:ln>
        </p:spPr>
        <p:txBody>
          <a:bodyPr/>
          <a:lstStyle/>
          <a:p>
            <a:pPr marL="0" lvl="0" indent="0" algn="l" defTabSz="9000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None/>
              <a:defRPr lang="ko-KR"/>
            </a:pPr>
            <a:fld id="{124EEDB3-CF50-450B-9CE2-BB28C0776AC5}" type="slidenum">
              <a:rPr lang="en-US" altLang="ko-KR" sz="1800" b="0" i="0" u="none" kern="1200" spc="0" baseline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</a:rPr>
              <a:pPr marL="0" lvl="0" indent="0" algn="l" defTabSz="90000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None/>
                <a:defRPr lang="ko-KR"/>
              </a:pPr>
              <a:t>20</a:t>
            </a:fld>
            <a:endParaRPr lang="en-US" altLang="ko-KR" sz="1800" b="0" i="0" u="none" kern="1200" spc="0" baseline="0" dirty="0"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자유형 6"/>
          <p:cNvSpPr/>
          <p:nvPr/>
        </p:nvSpPr>
        <p:spPr>
          <a:xfrm>
            <a:off x="71406" y="101232"/>
            <a:ext cx="9072594" cy="756000"/>
          </a:xfrm>
          <a:custGeom>
            <a:avLst/>
            <a:gdLst>
              <a:gd name="connsiteX0" fmla="*/ 0 w 9072594"/>
              <a:gd name="connsiteY0" fmla="*/ 0 h 785818"/>
              <a:gd name="connsiteX1" fmla="*/ 9072594 w 9072594"/>
              <a:gd name="connsiteY1" fmla="*/ 0 h 785818"/>
              <a:gd name="connsiteX2" fmla="*/ 9072594 w 9072594"/>
              <a:gd name="connsiteY2" fmla="*/ 785818 h 785818"/>
              <a:gd name="connsiteX3" fmla="*/ 0 w 9072594"/>
              <a:gd name="connsiteY3" fmla="*/ 785818 h 785818"/>
              <a:gd name="connsiteX4" fmla="*/ 0 w 9072594"/>
              <a:gd name="connsiteY4" fmla="*/ 0 h 78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2594" h="785818">
                <a:moveTo>
                  <a:pt x="0" y="0"/>
                </a:moveTo>
                <a:lnTo>
                  <a:pt x="9072594" y="0"/>
                </a:lnTo>
                <a:lnTo>
                  <a:pt x="9072594" y="785818"/>
                </a:lnTo>
                <a:lnTo>
                  <a:pt x="0" y="78581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aphicFrame>
        <p:nvGraphicFramePr>
          <p:cNvPr id="90240" name="Group 1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699800"/>
              </p:ext>
            </p:extLst>
          </p:nvPr>
        </p:nvGraphicFramePr>
        <p:xfrm>
          <a:off x="582613" y="1500174"/>
          <a:ext cx="7847039" cy="4636113"/>
        </p:xfrm>
        <a:graphic>
          <a:graphicData uri="http://schemas.openxmlformats.org/drawingml/2006/table">
            <a:tbl>
              <a:tblPr/>
              <a:tblGrid>
                <a:gridCol w="191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16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77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5739"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400" b="0" i="0" u="none" strike="noStrike" cap="none" normalizeH="0" baseline="0" dirty="0" err="1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장비명</a:t>
                      </a:r>
                      <a:endParaRPr kumimoji="1" lang="ko-KR" altLang="en-US" sz="1400" b="0" i="0" u="none" strike="noStrike" cap="none" normalizeH="0" baseline="0" dirty="0">
                        <a:solidFill>
                          <a:schemeClr val="bg1"/>
                        </a:solidFill>
                        <a:effectLst/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400" b="0" i="0" u="none" strike="noStrike" cap="none" normalizeH="0" baseline="0" dirty="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수량</a:t>
                      </a:r>
                      <a:endParaRPr kumimoji="1" lang="ko-KR" altLang="en-US" sz="1400" b="0" i="0" u="none" strike="noStrike" cap="none" normalizeH="0" baseline="0" dirty="0">
                        <a:solidFill>
                          <a:schemeClr val="bg1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400" b="0" i="0" u="none" strike="noStrike" cap="none" normalizeH="0" baseline="0" dirty="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용도</a:t>
                      </a:r>
                      <a:endParaRPr kumimoji="1" lang="ko-KR" altLang="en-US" sz="1400" b="0" i="0" u="none" strike="noStrike" cap="none" normalizeH="0" baseline="0" dirty="0">
                        <a:solidFill>
                          <a:schemeClr val="bg1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</a:rPr>
                        <a:t>납땜인두기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5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effectLst/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PCB</a:t>
                      </a:r>
                      <a:r>
                        <a:rPr kumimoji="1" lang="ko-KR" altLang="en-US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에 납을 이용 부품 결합</a:t>
                      </a:r>
                      <a:endParaRPr kumimoji="1" lang="ko-KR" altLang="en-US" sz="1200" b="0" i="0" u="none" strike="noStrike" cap="none" normalizeH="0" baseline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</a:rPr>
                        <a:t>열풍기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2</a:t>
                      </a:r>
                      <a:endParaRPr kumimoji="1" lang="en-US" altLang="ko-KR" sz="1200" b="0" i="0" u="none" strike="noStrike" cap="none" normalizeH="0" baseline="0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PCB</a:t>
                      </a:r>
                      <a:r>
                        <a:rPr kumimoji="1" lang="ko-KR" altLang="en-US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에 결합된 부품 수리위해 납을 녹임</a:t>
                      </a:r>
                      <a:endParaRPr kumimoji="1" lang="ko-KR" altLang="en-US" sz="1200" b="0" i="0" u="none" strike="noStrike" cap="none" normalizeH="0" baseline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</a:rPr>
                        <a:t>디지털 파워 서플라이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3</a:t>
                      </a:r>
                      <a:endParaRPr kumimoji="1" lang="en-US" altLang="ko-KR" sz="1200" b="0" i="0" u="none" strike="noStrike" cap="none" normalizeH="0" baseline="0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제품의 기초테스트용 전원 공급장치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</a:rPr>
                        <a:t>디지털 파워 메타</a:t>
                      </a:r>
                      <a:endParaRPr kumimoji="1" lang="ko-KR" altLang="en-US" sz="1200" b="0" i="0" u="none" strike="noStrike" cap="none" normalizeH="0" baseline="0">
                        <a:solidFill>
                          <a:srgbClr val="333333"/>
                        </a:solidFill>
                        <a:latin typeface="맑은 고딕"/>
                        <a:ea typeface="맑은 고딕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2</a:t>
                      </a:r>
                      <a:endParaRPr kumimoji="1" lang="en-US" altLang="ko-KR" sz="1200" b="0" i="0" u="none" strike="noStrike" cap="none" normalizeH="0" baseline="0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제품의 검수 및 용량 확인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</a:rPr>
                        <a:t>전압조정기</a:t>
                      </a:r>
                      <a:endParaRPr kumimoji="1" lang="ko-KR" altLang="en-US" sz="1200" b="0" i="0" u="none" strike="noStrike" cap="none" normalizeH="0" baseline="0">
                        <a:solidFill>
                          <a:srgbClr val="333333"/>
                        </a:solidFill>
                        <a:latin typeface="맑은 고딕"/>
                        <a:ea typeface="맑은 고딕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  <a:endParaRPr kumimoji="1" lang="en-US" altLang="ko-KR" sz="1200" b="0" i="0" u="none" strike="noStrike" cap="none" normalizeH="0" baseline="0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1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입력전압을 조절하여 원하는 </a:t>
                      </a:r>
                      <a:r>
                        <a:rPr kumimoji="1" lang="en-US" altLang="ko-KR" sz="11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AC V(</a:t>
                      </a:r>
                      <a:r>
                        <a:rPr kumimoji="1" lang="ko-KR" altLang="en-US" sz="11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전압</a:t>
                      </a:r>
                      <a:r>
                        <a:rPr kumimoji="1" lang="en-US" altLang="ko-KR" sz="11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)</a:t>
                      </a:r>
                      <a:r>
                        <a:rPr kumimoji="1" lang="ko-KR" altLang="en-US" sz="11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송출</a:t>
                      </a:r>
                      <a:endParaRPr kumimoji="1" lang="ko-KR" altLang="en-US" sz="1100" b="0" i="0" u="none" strike="noStrike" cap="none" normalizeH="0" baseline="0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</a:rPr>
                        <a:t>디지털 전원 탈피기</a:t>
                      </a:r>
                      <a:endParaRPr kumimoji="1" lang="ko-KR" altLang="en-US" sz="1200" b="0" i="0" u="none" strike="noStrike" cap="none" normalizeH="0" baseline="0">
                        <a:solidFill>
                          <a:srgbClr val="333333"/>
                        </a:solidFill>
                        <a:latin typeface="맑은 고딕"/>
                        <a:ea typeface="맑은 고딕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effectLst/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전선 자동 절단 탈피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</a:rPr>
                        <a:t>자동벤딩기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effectLst/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박스 </a:t>
                      </a:r>
                      <a:r>
                        <a:rPr kumimoji="1" lang="ko-KR" altLang="en-US" sz="1200" b="0" i="0" u="none" strike="noStrike" cap="none" normalizeH="0" baseline="0" dirty="0" err="1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포장시</a:t>
                      </a:r>
                      <a:r>
                        <a:rPr kumimoji="1" lang="ko-KR" altLang="en-US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 자동 </a:t>
                      </a:r>
                      <a:r>
                        <a:rPr kumimoji="1" lang="ko-KR" altLang="en-US" sz="1200" b="0" i="0" u="none" strike="noStrike" cap="none" normalizeH="0" baseline="0" dirty="0" err="1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벤딩</a:t>
                      </a:r>
                      <a:r>
                        <a:rPr kumimoji="1" lang="ko-KR" altLang="en-US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 처리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</a:rPr>
                        <a:t>테이핑부착기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2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effectLst/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PCB BAR </a:t>
                      </a:r>
                      <a:r>
                        <a:rPr kumimoji="1" lang="ko-KR" altLang="en-US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자동 </a:t>
                      </a:r>
                      <a:r>
                        <a:rPr kumimoji="1" lang="ko-KR" altLang="en-US" sz="1200" b="0" i="0" u="none" strike="noStrike" cap="none" normalizeH="0" baseline="0" dirty="0" err="1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테이핑</a:t>
                      </a:r>
                      <a:r>
                        <a:rPr kumimoji="1" lang="ko-KR" altLang="en-US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 </a:t>
                      </a:r>
                      <a:r>
                        <a:rPr kumimoji="1" lang="ko-KR" altLang="en-US" sz="1200" b="0" i="0" u="none" strike="noStrike" cap="none" normalizeH="0" baseline="0" dirty="0" err="1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부착기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effectLst/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</a:rPr>
                        <a:t>커버컷팅기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effectLst/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PCB BAR </a:t>
                      </a:r>
                      <a:r>
                        <a:rPr kumimoji="1" lang="ko-KR" altLang="en-US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커버 </a:t>
                      </a:r>
                      <a:r>
                        <a:rPr kumimoji="1" lang="ko-KR" altLang="en-US" sz="1200" b="0" i="0" u="none" strike="noStrike" cap="none" normalizeH="0" baseline="0" dirty="0" err="1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컷팅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effectLst/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9193"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</a:rPr>
                        <a:t>정온건조기</a:t>
                      </a:r>
                      <a:endParaRPr kumimoji="1" lang="ko-KR" altLang="en-US" sz="1200" b="0" i="0" u="none" strike="noStrike" cap="none" normalizeH="0" baseline="0">
                        <a:solidFill>
                          <a:srgbClr val="333333"/>
                        </a:solidFill>
                        <a:latin typeface="맑은 고딕"/>
                        <a:ea typeface="맑은 고딕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effectLst/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부품내 수분제거</a:t>
                      </a: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, </a:t>
                      </a:r>
                      <a:r>
                        <a:rPr kumimoji="1" lang="ko-KR" altLang="en-US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기구 건조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4597"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</a:rPr>
                        <a:t>이액형몰딩장비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effectLst/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자동으로 에폭시 주입 장비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4597"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200" b="0" i="0" u="none" strike="noStrike" cap="none" normalizeH="0" baseline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</a:rPr>
                        <a:t>알루미늄절단기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effectLst/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kumimoji="1" lang="ko-KR" altLang="en-US" sz="1200" b="0" i="0" u="none" strike="noStrike" cap="none" normalizeH="0" baseline="0" dirty="0" err="1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방열판절단</a:t>
                      </a: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(</a:t>
                      </a:r>
                      <a:r>
                        <a:rPr kumimoji="1" lang="ko-KR" altLang="en-US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안전인증제품</a:t>
                      </a:r>
                      <a:r>
                        <a:rPr kumimoji="1" lang="en-US" altLang="ko-KR" sz="1200" b="0" i="0" u="none" strike="noStrike" cap="none" normalizeH="0" baseline="0" dirty="0">
                          <a:solidFill>
                            <a:srgbClr val="333333"/>
                          </a:solidFill>
                          <a:effectLst/>
                          <a:latin typeface="맑은 고딕"/>
                          <a:ea typeface="맑은 고딕"/>
                          <a:cs typeface="굴림"/>
                        </a:rPr>
                        <a:t>)</a:t>
                      </a:r>
                      <a:endParaRPr kumimoji="1" lang="ko-KR" altLang="en-US" sz="1200" b="0" i="0" u="none" strike="noStrike" cap="none" normalizeH="0" baseline="0" dirty="0">
                        <a:solidFill>
                          <a:srgbClr val="333333"/>
                        </a:solidFill>
                        <a:effectLst/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8" name="Rectangle 864"/>
          <p:cNvSpPr>
            <a:spLocks noChangeArrowheads="1"/>
          </p:cNvSpPr>
          <p:nvPr/>
        </p:nvSpPr>
        <p:spPr>
          <a:xfrm>
            <a:off x="928662" y="290104"/>
            <a:ext cx="5500726" cy="33239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57263">
              <a:lnSpc>
                <a:spcPct val="90000"/>
              </a:lnSpc>
              <a:buSzPct val="60000"/>
              <a:defRPr/>
            </a:pPr>
            <a:r>
              <a:rPr lang="en-US" altLang="ko-KR" sz="2400" b="1" spc="-50">
                <a:latin typeface="맑은 고딕"/>
                <a:ea typeface="맑은 고딕"/>
              </a:rPr>
              <a:t>04. </a:t>
            </a:r>
            <a:r>
              <a:rPr lang="ko-KR" altLang="en-US" sz="2400" b="1" spc="-50">
                <a:latin typeface="맑은 고딕"/>
                <a:ea typeface="맑은 고딕"/>
              </a:rPr>
              <a:t>생산 시설 현황</a:t>
            </a:r>
          </a:p>
        </p:txBody>
      </p:sp>
      <p:sp>
        <p:nvSpPr>
          <p:cNvPr id="10" name="Rectangle 864"/>
          <p:cNvSpPr>
            <a:spLocks noChangeArrowheads="1"/>
          </p:cNvSpPr>
          <p:nvPr/>
        </p:nvSpPr>
        <p:spPr>
          <a:xfrm>
            <a:off x="8001024" y="428604"/>
            <a:ext cx="3214710" cy="387798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57263">
              <a:lnSpc>
                <a:spcPct val="90000"/>
              </a:lnSpc>
              <a:buSzPct val="60000"/>
              <a:defRPr/>
            </a:pPr>
            <a:r>
              <a:rPr lang="en-US" altLang="ko-KR" sz="1400" b="1">
                <a:latin typeface="맑은 고딕"/>
                <a:ea typeface="맑은 고딕"/>
              </a:rPr>
              <a:t>Ⅱ </a:t>
            </a:r>
            <a:r>
              <a:rPr lang="ko-KR" altLang="en-US" sz="1400" b="1">
                <a:latin typeface="맑은 고딕"/>
                <a:ea typeface="맑은 고딕"/>
              </a:rPr>
              <a:t>사업 현황</a:t>
            </a:r>
          </a:p>
          <a:p>
            <a:pPr defTabSz="957263">
              <a:lnSpc>
                <a:spcPct val="90000"/>
              </a:lnSpc>
              <a:buSzPct val="60000"/>
              <a:defRPr/>
            </a:pPr>
            <a:endParaRPr lang="en-US" altLang="ko-KR" sz="1400" b="1" spc="-50">
              <a:latin typeface="맑은 고딕"/>
              <a:ea typeface="맑은 고딕"/>
            </a:endParaRPr>
          </a:p>
        </p:txBody>
      </p:sp>
      <p:sp>
        <p:nvSpPr>
          <p:cNvPr id="9" name="직사각형 7"/>
          <p:cNvSpPr>
            <a:spLocks noChangeArrowheads="1"/>
          </p:cNvSpPr>
          <p:nvPr/>
        </p:nvSpPr>
        <p:spPr>
          <a:xfrm>
            <a:off x="571472" y="1000108"/>
            <a:ext cx="3786214" cy="35240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defRPr/>
            </a:pPr>
            <a:r>
              <a:rPr lang="ko-KR" altLang="en-US" sz="1300" b="1">
                <a:solidFill>
                  <a:srgbClr val="0066CC"/>
                </a:solidFill>
                <a:latin typeface="맑은 고딕"/>
                <a:ea typeface="맑은 고딕"/>
              </a:rPr>
              <a:t>나</a:t>
            </a:r>
            <a:r>
              <a:rPr lang="en-US" altLang="ko-KR" sz="1300" b="1">
                <a:solidFill>
                  <a:srgbClr val="0066CC"/>
                </a:solidFill>
                <a:latin typeface="맑은 고딕"/>
                <a:ea typeface="맑은 고딕"/>
              </a:rPr>
              <a:t>. </a:t>
            </a:r>
            <a:r>
              <a:rPr lang="ko-KR" altLang="en-US" sz="1300" b="1">
                <a:solidFill>
                  <a:srgbClr val="0066CC"/>
                </a:solidFill>
                <a:latin typeface="맑은 고딕"/>
                <a:ea typeface="맑은 고딕"/>
              </a:rPr>
              <a:t>생산라인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074AC8-4FC2-4596-AE07-A583FFDF3B72}"/>
              </a:ext>
            </a:extLst>
          </p:cNvPr>
          <p:cNvSpPr txBox="1"/>
          <p:nvPr/>
        </p:nvSpPr>
        <p:spPr>
          <a:xfrm>
            <a:off x="8405858" y="6409897"/>
            <a:ext cx="6306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C0509A60-EC13-4D5A-82A2-D148A1E1C10E}" type="slidenum">
              <a:rPr lang="en-US" altLang="ko-KR" smtClean="0"/>
              <a:pPr/>
              <a:t>21</a:t>
            </a:fld>
            <a:endParaRPr lang="ko-KR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>
            <a:spLocks noChangeArrowheads="1"/>
          </p:cNvSpPr>
          <p:nvPr/>
        </p:nvSpPr>
        <p:spPr bwMode="auto">
          <a:xfrm>
            <a:off x="1428728" y="2857496"/>
            <a:ext cx="3274359" cy="677108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  <a:scene3d>
              <a:camera prst="orthographicFront">
                <a:rot lat="0" lon="0" rev="0"/>
              </a:camera>
              <a:lightRig rig="glow" dir="t"/>
            </a:scene3d>
            <a:sp3d prstMaterial="softEdge">
              <a:bevelT w="1270" h="1270"/>
              <a:contourClr>
                <a:schemeClr val="bg1">
                  <a:lumMod val="75000"/>
                </a:schemeClr>
              </a:contourClr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indent="-180975" algn="ctr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defRPr/>
            </a:pPr>
            <a:r>
              <a:rPr lang="en-US" altLang="ko-KR" sz="4400" b="1" spc="-200" dirty="0">
                <a:ln>
                  <a:prstDash val="solid"/>
                </a:ln>
                <a:latin typeface="Arial" panose="020B0604020202020204" pitchFamily="34" charset="0"/>
                <a:ea typeface="나눔명조 ExtraBold" panose="02020603020101020101" pitchFamily="18" charset="-127"/>
                <a:cs typeface="Arial" panose="020B0604020202020204" pitchFamily="34" charset="0"/>
              </a:rPr>
              <a:t>THANK</a:t>
            </a:r>
            <a:r>
              <a:rPr lang="ko-KR" altLang="en-US" sz="4400" b="1" spc="-200" dirty="0">
                <a:ln>
                  <a:prstDash val="solid"/>
                </a:ln>
                <a:latin typeface="Arial" panose="020B0604020202020204" pitchFamily="34" charset="0"/>
                <a:ea typeface="나눔명조 ExtraBold" panose="02020603020101020101" pitchFamily="18" charset="-127"/>
                <a:cs typeface="Arial" panose="020B0604020202020204" pitchFamily="34" charset="0"/>
              </a:rPr>
              <a:t> </a:t>
            </a:r>
            <a:r>
              <a:rPr lang="en-US" altLang="ko-KR" sz="4400" b="1" spc="-200" dirty="0">
                <a:ln>
                  <a:prstDash val="solid"/>
                </a:ln>
                <a:latin typeface="Arial" panose="020B0604020202020204" pitchFamily="34" charset="0"/>
                <a:ea typeface="나눔명조 ExtraBold" panose="02020603020101020101" pitchFamily="18" charset="-127"/>
                <a:cs typeface="Arial" panose="020B0604020202020204" pitchFamily="34" charset="0"/>
              </a:rPr>
              <a:t>YOU!</a:t>
            </a:r>
          </a:p>
        </p:txBody>
      </p:sp>
      <p:cxnSp>
        <p:nvCxnSpPr>
          <p:cNvPr id="13" name="직선 연결선 12"/>
          <p:cNvCxnSpPr/>
          <p:nvPr/>
        </p:nvCxnSpPr>
        <p:spPr>
          <a:xfrm flipV="1">
            <a:off x="4400606" y="-29591"/>
            <a:ext cx="2122495" cy="2122495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 flipV="1">
            <a:off x="-11780" y="3747172"/>
            <a:ext cx="731891" cy="731891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9151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>
            <a:spLocks noChangeArrowheads="1"/>
          </p:cNvSpPr>
          <p:nvPr/>
        </p:nvSpPr>
        <p:spPr bwMode="auto">
          <a:xfrm>
            <a:off x="954549" y="1480911"/>
            <a:ext cx="1158972" cy="2554545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  <a:scene3d>
              <a:camera prst="orthographicFront">
                <a:rot lat="0" lon="0" rev="0"/>
              </a:camera>
              <a:lightRig rig="glow" dir="t"/>
            </a:scene3d>
            <a:sp3d prstMaterial="softEdge">
              <a:bevelT w="1270" h="1270"/>
              <a:contourClr>
                <a:schemeClr val="bg1">
                  <a:lumMod val="75000"/>
                </a:schemeClr>
              </a:contourClr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indent="-180975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defRPr/>
            </a:pPr>
            <a:r>
              <a:rPr lang="en-US" altLang="ko-KR" sz="16600" b="1" spc="-200" dirty="0">
                <a:ln>
                  <a:prstDash val="solid"/>
                </a:ln>
                <a:solidFill>
                  <a:schemeClr val="bg1"/>
                </a:solidFill>
                <a:latin typeface="Arial" panose="020B0604020202020204" pitchFamily="34" charset="0"/>
                <a:ea typeface="나눔명조 ExtraBold" panose="02020603020101020101" pitchFamily="18" charset="-127"/>
                <a:cs typeface="Arial" panose="020B0604020202020204" pitchFamily="34" charset="0"/>
              </a:rPr>
              <a:t>1</a:t>
            </a:r>
          </a:p>
        </p:txBody>
      </p:sp>
      <p:grpSp>
        <p:nvGrpSpPr>
          <p:cNvPr id="2" name="그룹 6"/>
          <p:cNvGrpSpPr/>
          <p:nvPr/>
        </p:nvGrpSpPr>
        <p:grpSpPr>
          <a:xfrm>
            <a:off x="1115737" y="2470505"/>
            <a:ext cx="1344241" cy="1344241"/>
            <a:chOff x="1021147" y="2491525"/>
            <a:chExt cx="1344241" cy="1344241"/>
          </a:xfrm>
        </p:grpSpPr>
        <p:sp>
          <p:nvSpPr>
            <p:cNvPr id="24" name="직각 삼각형 23"/>
            <p:cNvSpPr/>
            <p:nvPr/>
          </p:nvSpPr>
          <p:spPr>
            <a:xfrm rot="16200000">
              <a:off x="1206409" y="2841773"/>
              <a:ext cx="811605" cy="811605"/>
            </a:xfrm>
            <a:prstGeom prst="rtTriangle">
              <a:avLst/>
            </a:prstGeom>
            <a:solidFill>
              <a:srgbClr val="0065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00B0F0"/>
                </a:solidFill>
              </a:endParaRPr>
            </a:p>
          </p:txBody>
        </p:sp>
        <p:cxnSp>
          <p:nvCxnSpPr>
            <p:cNvPr id="21" name="직선 연결선 20"/>
            <p:cNvCxnSpPr/>
            <p:nvPr/>
          </p:nvCxnSpPr>
          <p:spPr>
            <a:xfrm flipV="1">
              <a:off x="1021147" y="2491525"/>
              <a:ext cx="1344241" cy="13442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직선 연결선 25"/>
          <p:cNvCxnSpPr/>
          <p:nvPr/>
        </p:nvCxnSpPr>
        <p:spPr>
          <a:xfrm flipV="1">
            <a:off x="7596336" y="3489874"/>
            <a:ext cx="321800" cy="321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직사각형 49"/>
          <p:cNvSpPr>
            <a:spLocks noChangeArrowheads="1"/>
          </p:cNvSpPr>
          <p:nvPr/>
        </p:nvSpPr>
        <p:spPr bwMode="auto">
          <a:xfrm>
            <a:off x="2030027" y="2786058"/>
            <a:ext cx="3783087" cy="1557349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  <a:scene3d>
              <a:camera prst="orthographicFront">
                <a:rot lat="0" lon="0" rev="0"/>
              </a:camera>
              <a:lightRig rig="glow" dir="t"/>
            </a:scene3d>
            <a:sp3d prstMaterial="softEdge">
              <a:bevelT w="1270" h="1270"/>
              <a:contourClr>
                <a:schemeClr val="bg1">
                  <a:lumMod val="75000"/>
                </a:schemeClr>
              </a:contourClr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marL="342900" indent="-342900">
              <a:lnSpc>
                <a:spcPct val="130000"/>
              </a:lnSpc>
              <a:spcBef>
                <a:spcPct val="20000"/>
              </a:spcBef>
              <a:defRPr/>
            </a:pPr>
            <a:r>
              <a:rPr lang="ko-KR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sym typeface="Monotype Sorts"/>
              </a:rPr>
              <a:t>회사 일반 현황</a:t>
            </a:r>
          </a:p>
          <a:p>
            <a:pPr indent="-180975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defRPr/>
            </a:pPr>
            <a:endParaRPr lang="en-US" altLang="ko-KR" sz="4400" b="1" spc="-200" dirty="0">
              <a:ln>
                <a:prstDash val="solid"/>
              </a:ln>
              <a:solidFill>
                <a:schemeClr val="bg1"/>
              </a:solidFill>
              <a:latin typeface="Arial" panose="020B0604020202020204" pitchFamily="34" charset="0"/>
              <a:ea typeface="나눔명조 ExtraBold" panose="02020603020101020101" pitchFamily="18" charset="-127"/>
              <a:cs typeface="Arial" panose="020B0604020202020204" pitchFamily="34" charset="0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929322" y="2928934"/>
            <a:ext cx="1660525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ko-KR" sz="12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01  </a:t>
            </a:r>
            <a:r>
              <a:rPr lang="ko-KR" altLang="en-US" sz="12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회사개요</a:t>
            </a:r>
            <a:r>
              <a:rPr lang="en-US" altLang="ko-KR" sz="12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 </a:t>
            </a:r>
            <a:endParaRPr lang="ko-KR" altLang="en-US" sz="12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ko-KR" sz="12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02  </a:t>
            </a:r>
            <a:r>
              <a:rPr lang="ko-KR" altLang="en-US" sz="12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회사연혁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ko-KR" sz="12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03  </a:t>
            </a:r>
            <a:r>
              <a:rPr lang="ko-KR" altLang="en-US" sz="12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비전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ko-KR" sz="12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04  </a:t>
            </a:r>
            <a:r>
              <a:rPr lang="ko-KR" altLang="en-US" sz="12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조직도</a:t>
            </a:r>
            <a:endParaRPr lang="en-US" altLang="ko-KR" sz="12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ko-KR" sz="12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05  </a:t>
            </a:r>
            <a:r>
              <a:rPr lang="ko-KR" altLang="en-US" sz="12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연구인력 현황</a:t>
            </a:r>
          </a:p>
        </p:txBody>
      </p:sp>
    </p:spTree>
    <p:extLst>
      <p:ext uri="{BB962C8B-B14F-4D97-AF65-F5344CB8AC3E}">
        <p14:creationId xmlns:p14="http://schemas.microsoft.com/office/powerpoint/2010/main" val="418651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자유형 10"/>
          <p:cNvSpPr/>
          <p:nvPr/>
        </p:nvSpPr>
        <p:spPr>
          <a:xfrm>
            <a:off x="71406" y="101232"/>
            <a:ext cx="9072594" cy="756000"/>
          </a:xfrm>
          <a:custGeom>
            <a:avLst/>
            <a:gdLst>
              <a:gd name="connsiteX0" fmla="*/ 0 w 9072594"/>
              <a:gd name="connsiteY0" fmla="*/ 0 h 785818"/>
              <a:gd name="connsiteX1" fmla="*/ 9072594 w 9072594"/>
              <a:gd name="connsiteY1" fmla="*/ 0 h 785818"/>
              <a:gd name="connsiteX2" fmla="*/ 9072594 w 9072594"/>
              <a:gd name="connsiteY2" fmla="*/ 785818 h 785818"/>
              <a:gd name="connsiteX3" fmla="*/ 0 w 9072594"/>
              <a:gd name="connsiteY3" fmla="*/ 785818 h 785818"/>
              <a:gd name="connsiteX4" fmla="*/ 0 w 9072594"/>
              <a:gd name="connsiteY4" fmla="*/ 0 h 78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2594" h="785818">
                <a:moveTo>
                  <a:pt x="0" y="0"/>
                </a:moveTo>
                <a:lnTo>
                  <a:pt x="9072594" y="0"/>
                </a:lnTo>
                <a:lnTo>
                  <a:pt x="9072594" y="785818"/>
                </a:lnTo>
                <a:lnTo>
                  <a:pt x="0" y="78581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Rectangle 864"/>
          <p:cNvSpPr>
            <a:spLocks noChangeArrowheads="1"/>
          </p:cNvSpPr>
          <p:nvPr/>
        </p:nvSpPr>
        <p:spPr>
          <a:xfrm>
            <a:off x="928662" y="290104"/>
            <a:ext cx="5500726" cy="33239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42188">
              <a:lnSpc>
                <a:spcPct val="90000"/>
              </a:lnSpc>
              <a:buSzPct val="60000"/>
              <a:defRPr lang="ko-KR"/>
            </a:pPr>
            <a:r>
              <a:rPr lang="en-US" altLang="ko-KR" sz="2400" b="1" i="0" u="none" kern="1200" spc="-50" baseline="0">
                <a:latin typeface="맑은 고딕"/>
                <a:ea typeface="맑은 고딕"/>
              </a:rPr>
              <a:t>01. </a:t>
            </a:r>
            <a:r>
              <a:rPr lang="ko-KR" altLang="en-US" sz="2400" b="1" i="0" u="none" kern="1200" spc="-50" baseline="0">
                <a:latin typeface="맑은 고딕"/>
                <a:ea typeface="맑은 고딕"/>
              </a:rPr>
              <a:t>회사 개요</a:t>
            </a:r>
            <a:endParaRPr lang="en-US" altLang="ko-KR" sz="2400" b="1" i="0" u="none" kern="1200" spc="-50" baseline="0">
              <a:latin typeface="맑은 고딕"/>
              <a:ea typeface="맑은 고딕"/>
            </a:endParaRPr>
          </a:p>
        </p:txBody>
      </p:sp>
      <p:sp>
        <p:nvSpPr>
          <p:cNvPr id="3" name="Rectangle 864"/>
          <p:cNvSpPr>
            <a:spLocks noChangeArrowheads="1"/>
          </p:cNvSpPr>
          <p:nvPr/>
        </p:nvSpPr>
        <p:spPr>
          <a:xfrm>
            <a:off x="7643834" y="428625"/>
            <a:ext cx="1714512" cy="193878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42188">
              <a:lnSpc>
                <a:spcPct val="90000"/>
              </a:lnSpc>
              <a:buSzPct val="60000"/>
              <a:defRPr lang="ko-KR"/>
            </a:pPr>
            <a:r>
              <a:rPr lang="en-US" altLang="ko-KR" sz="1400" b="1">
                <a:latin typeface="맑은 고딕"/>
                <a:ea typeface="맑은 고딕"/>
              </a:rPr>
              <a:t>Ⅰ</a:t>
            </a:r>
            <a:r>
              <a:rPr lang="en-US" altLang="ko-KR" sz="1400" b="1" i="0" u="none" kern="1200" spc="-50" baseline="0">
                <a:latin typeface="맑은 고딕"/>
                <a:ea typeface="맑은 고딕"/>
              </a:rPr>
              <a:t> </a:t>
            </a:r>
            <a:r>
              <a:rPr lang="ko-KR" altLang="en-US" sz="1400" b="1" i="0" u="none" kern="1200" spc="-50" baseline="0">
                <a:latin typeface="맑은 고딕"/>
                <a:ea typeface="맑은 고딕"/>
              </a:rPr>
              <a:t>회사 일반 현황</a:t>
            </a:r>
            <a:endParaRPr lang="en-US" altLang="ko-KR" sz="1400" b="1" i="0" u="none" kern="1200" spc="-50" baseline="0">
              <a:latin typeface="맑은 고딕"/>
              <a:ea typeface="맑은 고딕"/>
            </a:endParaRPr>
          </a:p>
        </p:txBody>
      </p:sp>
      <p:sp>
        <p:nvSpPr>
          <p:cNvPr id="4" name="슬라이드 번호 개체 틀 37"/>
          <p:cNvSpPr txBox="1"/>
          <p:nvPr/>
        </p:nvSpPr>
        <p:spPr>
          <a:xfrm>
            <a:off x="8534109" y="6385158"/>
            <a:ext cx="430379" cy="476250"/>
          </a:xfrm>
          <a:prstGeom prst="rect">
            <a:avLst/>
          </a:prstGeom>
          <a:noFill/>
          <a:ln>
            <a:miter/>
          </a:ln>
        </p:spPr>
        <p:txBody>
          <a:bodyPr/>
          <a:lstStyle/>
          <a:p>
            <a:pPr marL="0" lvl="0" indent="0" algn="l" defTabSz="9000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None/>
              <a:defRPr lang="ko-KR"/>
            </a:pPr>
            <a:fld id="{124EEDB3-CF50-450B-9CE2-BB28C0776AC5}" type="slidenum">
              <a:rPr lang="en-US" altLang="ko-KR" sz="1800" b="0" i="0" u="none" kern="1200" spc="0" baseline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</a:rPr>
              <a:pPr marL="0" lvl="0" indent="0" algn="l" defTabSz="90000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None/>
                <a:defRPr lang="ko-KR"/>
              </a:pPr>
              <a:t>4</a:t>
            </a:fld>
            <a:endParaRPr lang="en-US" altLang="ko-KR" sz="1800" b="0" i="0" u="none" kern="1200" spc="0" baseline="0" dirty="0"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" name="Group 19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438193"/>
              </p:ext>
            </p:extLst>
          </p:nvPr>
        </p:nvGraphicFramePr>
        <p:xfrm>
          <a:off x="827088" y="3429000"/>
          <a:ext cx="7489825" cy="2724150"/>
        </p:xfrm>
        <a:graphic>
          <a:graphicData uri="http://schemas.openxmlformats.org/drawingml/2006/table">
            <a:tbl>
              <a:tblPr firstRow="1" bandRow="1"/>
              <a:tblGrid>
                <a:gridCol w="1441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8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8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4025">
                <a:tc>
                  <a:txBody>
                    <a:bodyPr/>
                    <a:lstStyle/>
                    <a:p>
                      <a:pPr marL="342900" lvl="0" indent="-342900" algn="ctr" defTabSz="90000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 dirty="0">
                          <a:solidFill>
                            <a:schemeClr val="bg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회사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90000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주식회사 루멘룩스</a:t>
                      </a:r>
                    </a:p>
                  </a:txBody>
                  <a:tcPr marL="180000" marR="90000" marT="46800" marB="46800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90000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chemeClr val="bg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사업자등록번호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lang="ko-KR" altLang="en-US"/>
                      </a:pPr>
                      <a:r>
                        <a:rPr lang="en-US" altLang="en-US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130-86-86512</a:t>
                      </a:r>
                    </a:p>
                  </a:txBody>
                  <a:tcPr marL="180000" marR="90000" marT="46800" marB="46800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4025">
                <a:tc>
                  <a:txBody>
                    <a:bodyPr/>
                    <a:lstStyle/>
                    <a:p>
                      <a:pPr marL="342900" lvl="0" indent="-342900" algn="ctr" defTabSz="90000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chemeClr val="bg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업     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90000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제조업</a:t>
                      </a:r>
                      <a:r>
                        <a:rPr lang="en-US" altLang="ko-KR" sz="1200" b="0" i="0" u="none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, </a:t>
                      </a:r>
                      <a:r>
                        <a:rPr lang="ko-KR" altLang="en-US" sz="1200" b="0" i="0" u="none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도소매</a:t>
                      </a:r>
                    </a:p>
                  </a:txBody>
                  <a:tcPr marL="180000" marR="90000" marT="46800" marB="46800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90000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chemeClr val="bg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법인등록번호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90000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/>
                      </a:pPr>
                      <a:r>
                        <a:rPr lang="en-US" altLang="en-US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121111-0259713</a:t>
                      </a:r>
                      <a:endParaRPr lang="en-US" altLang="ko-KR" sz="1200" b="0" i="0" u="none" kern="1200">
                        <a:solidFill>
                          <a:schemeClr val="tx1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marL="180000" marR="90000" marT="46800" marB="46800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025">
                <a:tc>
                  <a:txBody>
                    <a:bodyPr/>
                    <a:lstStyle/>
                    <a:p>
                      <a:pPr marL="342900" lvl="0" indent="-342900" algn="ctr" defTabSz="90000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chemeClr val="bg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대표이사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90000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임채규</a:t>
                      </a:r>
                    </a:p>
                  </a:txBody>
                  <a:tcPr marL="180000" marR="90000" marT="46800" marB="46800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90000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chemeClr val="bg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설립 일자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90000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2013</a:t>
                      </a:r>
                      <a:r>
                        <a:rPr lang="ko-KR" altLang="en-US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년 </a:t>
                      </a:r>
                      <a:r>
                        <a:rPr lang="en-US" altLang="ko-KR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</a:t>
                      </a:r>
                      <a:r>
                        <a:rPr lang="ko-KR" altLang="en-US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월 </a:t>
                      </a:r>
                      <a:r>
                        <a:rPr lang="en-US" altLang="ko-KR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31</a:t>
                      </a:r>
                      <a:r>
                        <a:rPr lang="ko-KR" altLang="en-US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일</a:t>
                      </a:r>
                      <a:endParaRPr lang="en-US" altLang="ko-KR" sz="1200" b="0" i="0" u="none" kern="1200">
                        <a:solidFill>
                          <a:schemeClr val="tx1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marL="180000" marR="90000" marT="46800" marB="46800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025">
                <a:tc>
                  <a:txBody>
                    <a:bodyPr/>
                    <a:lstStyle/>
                    <a:p>
                      <a:pPr marL="342900" lvl="0" indent="-342900" algn="ctr" defTabSz="90000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chemeClr val="bg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총 자 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90000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  <a:r>
                        <a:rPr lang="en-US" altLang="ko-KR" sz="1200" b="0" i="0" u="none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5</a:t>
                      </a:r>
                      <a:r>
                        <a:rPr lang="ko-KR" altLang="en-US" sz="1200" b="0" i="0" u="none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.</a:t>
                      </a:r>
                      <a:r>
                        <a:rPr lang="en-US" altLang="ko-KR" sz="1200" b="0" i="0" u="none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5</a:t>
                      </a:r>
                      <a:r>
                        <a:rPr lang="ko-KR" altLang="en-US" sz="1200" b="0" i="0" u="none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억</a:t>
                      </a:r>
                    </a:p>
                  </a:txBody>
                  <a:tcPr marL="180000" marR="90000" marT="46800" marB="46800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90000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chemeClr val="bg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매출 실적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90000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200" b="0" i="0" u="none" dirty="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59</a:t>
                      </a:r>
                      <a:r>
                        <a:rPr lang="ko-KR" altLang="en-US" sz="1200" b="0" i="0" u="none" dirty="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억</a:t>
                      </a:r>
                      <a:r>
                        <a:rPr lang="en-US" altLang="ko-KR" sz="1050" b="0" i="0" u="none" dirty="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(2021</a:t>
                      </a:r>
                      <a:r>
                        <a:rPr lang="ko-KR" altLang="en-US" sz="1050" b="0" i="0" u="none" dirty="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년</a:t>
                      </a:r>
                      <a:r>
                        <a:rPr lang="en-US" altLang="ko-KR" sz="1050" b="0" i="0" u="none" dirty="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)</a:t>
                      </a:r>
                    </a:p>
                  </a:txBody>
                  <a:tcPr marL="180000" marR="90000" marT="46800" marB="46800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4025">
                <a:tc>
                  <a:txBody>
                    <a:bodyPr/>
                    <a:lstStyle/>
                    <a:p>
                      <a:pPr marL="342900" lvl="0" indent="-342900" algn="ctr" defTabSz="90000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chemeClr val="bg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주      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 gridSpan="3">
                  <a:txBody>
                    <a:bodyPr/>
                    <a:lstStyle/>
                    <a:p>
                      <a:pPr lvl="0">
                        <a:defRPr lang="ko-KR" altLang="en-US"/>
                      </a:pPr>
                      <a:r>
                        <a:rPr lang="en-US" altLang="ko-KR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</a:t>
                      </a:r>
                      <a:r>
                        <a:rPr lang="ko-KR" altLang="en-US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경기도 부천시 부천로 </a:t>
                      </a:r>
                      <a:r>
                        <a:rPr lang="en-US" altLang="ko-KR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198</a:t>
                      </a:r>
                      <a:r>
                        <a:rPr lang="ko-KR" altLang="en-US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번길 </a:t>
                      </a:r>
                      <a:r>
                        <a:rPr lang="en-US" altLang="ko-KR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27, 8</a:t>
                      </a:r>
                      <a:r>
                        <a:rPr lang="ko-KR" altLang="en-US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층 </a:t>
                      </a:r>
                      <a:r>
                        <a:rPr lang="en-US" altLang="ko-KR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803</a:t>
                      </a:r>
                      <a:r>
                        <a:rPr lang="ko-KR" altLang="en-US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호</a:t>
                      </a:r>
                      <a:r>
                        <a:rPr lang="en-US" altLang="ko-KR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(</a:t>
                      </a:r>
                      <a:r>
                        <a:rPr lang="ko-KR" altLang="en-US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춘의동</a:t>
                      </a:r>
                      <a:r>
                        <a:rPr lang="en-US" altLang="ko-KR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, </a:t>
                      </a:r>
                      <a:r>
                        <a:rPr lang="ko-KR" altLang="en-US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서림테크노파크</a:t>
                      </a:r>
                      <a:r>
                        <a:rPr lang="en-US" altLang="ko-KR" sz="1200" b="0" i="0" u="none" kern="120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1)</a:t>
                      </a:r>
                      <a:endParaRPr lang="ko-KR" altLang="en-US" sz="1200" b="0" i="0" u="none" kern="1200">
                        <a:solidFill>
                          <a:schemeClr val="tx1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marL="180000" marR="90000" marT="46800" marB="46800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>
                        <a:defRPr lang="ko-KR" altLang="en-US"/>
                      </a:pPr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>
                        <a:defRPr lang="ko-KR" altLang="en-US"/>
                      </a:pPr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4025">
                <a:tc>
                  <a:txBody>
                    <a:bodyPr/>
                    <a:lstStyle/>
                    <a:p>
                      <a:pPr marL="342900" lvl="0" indent="-342900" algn="ctr" defTabSz="90000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chemeClr val="bg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임직원 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9050" cap="flat" cmpd="sng" algn="ctr">
                      <a:solidFill>
                        <a:srgbClr val="0C8AC0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90000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 dirty="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  <a:r>
                        <a:rPr lang="en-US" altLang="ko-KR" sz="1200" b="0" i="0" u="none" dirty="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9</a:t>
                      </a:r>
                      <a:r>
                        <a:rPr lang="ko-KR" altLang="en-US" sz="1200" b="0" i="0" u="none" dirty="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명</a:t>
                      </a:r>
                    </a:p>
                  </a:txBody>
                  <a:tcPr marL="180000" marR="90000" marT="46800" marB="46800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9050" cap="flat" cmpd="sng" algn="ctr">
                      <a:solidFill>
                        <a:srgbClr val="0C8AC0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90000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200" b="0" i="0" u="none">
                          <a:solidFill>
                            <a:schemeClr val="bg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주요 사업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9050" cap="flat" cmpd="sng" algn="ctr">
                      <a:solidFill>
                        <a:srgbClr val="0C8AC0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900000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200" b="0" i="0" u="none" kern="1200" spc="-100" baseline="0" dirty="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LED</a:t>
                      </a:r>
                      <a:r>
                        <a:rPr lang="ko-KR" altLang="en-US" sz="1200" b="0" i="0" u="none" kern="1200" spc="-100" baseline="0" dirty="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램프 및 </a:t>
                      </a:r>
                      <a:r>
                        <a:rPr lang="ko-KR" altLang="en-US" sz="1200" b="0" i="0" u="none" kern="1200" spc="-100" baseline="0" dirty="0" err="1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등기구</a:t>
                      </a:r>
                      <a:r>
                        <a:rPr lang="ko-KR" altLang="en-US" sz="1200" b="0" i="0" u="none" kern="1200" spc="-100" baseline="0" dirty="0">
                          <a:solidFill>
                            <a:schemeClr val="tx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제조</a:t>
                      </a:r>
                    </a:p>
                  </a:txBody>
                  <a:tcPr marL="180000" marR="90000" marT="46800" marB="46800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9050" cap="flat" cmpd="sng" algn="ctr">
                      <a:solidFill>
                        <a:srgbClr val="0C8AC0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2" name="Picture 2">
            <a:extLst>
              <a:ext uri="{FF2B5EF4-FFF2-40B4-BE49-F238E27FC236}">
                <a16:creationId xmlns:a16="http://schemas.microsoft.com/office/drawing/2014/main" id="{F361AE82-86DB-4703-BBE1-34D17474C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700808"/>
            <a:ext cx="32766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자유형 8"/>
          <p:cNvSpPr/>
          <p:nvPr/>
        </p:nvSpPr>
        <p:spPr>
          <a:xfrm>
            <a:off x="71406" y="101232"/>
            <a:ext cx="9072594" cy="756000"/>
          </a:xfrm>
          <a:custGeom>
            <a:avLst/>
            <a:gdLst>
              <a:gd name="connsiteX0" fmla="*/ 0 w 9072594"/>
              <a:gd name="connsiteY0" fmla="*/ 0 h 785818"/>
              <a:gd name="connsiteX1" fmla="*/ 9072594 w 9072594"/>
              <a:gd name="connsiteY1" fmla="*/ 0 h 785818"/>
              <a:gd name="connsiteX2" fmla="*/ 9072594 w 9072594"/>
              <a:gd name="connsiteY2" fmla="*/ 785818 h 785818"/>
              <a:gd name="connsiteX3" fmla="*/ 0 w 9072594"/>
              <a:gd name="connsiteY3" fmla="*/ 785818 h 785818"/>
              <a:gd name="connsiteX4" fmla="*/ 0 w 9072594"/>
              <a:gd name="connsiteY4" fmla="*/ 0 h 78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2594" h="785818">
                <a:moveTo>
                  <a:pt x="0" y="0"/>
                </a:moveTo>
                <a:lnTo>
                  <a:pt x="9072594" y="0"/>
                </a:lnTo>
                <a:lnTo>
                  <a:pt x="9072594" y="785818"/>
                </a:lnTo>
                <a:lnTo>
                  <a:pt x="0" y="78581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aphicFrame>
        <p:nvGraphicFramePr>
          <p:cNvPr id="66565" name="Group 5"/>
          <p:cNvGraphicFramePr>
            <a:graphicFrameLocks noGrp="1"/>
          </p:cNvGraphicFramePr>
          <p:nvPr/>
        </p:nvGraphicFramePr>
        <p:xfrm>
          <a:off x="1142976" y="836712"/>
          <a:ext cx="6899295" cy="5184572"/>
        </p:xfrm>
        <a:graphic>
          <a:graphicData uri="http://schemas.openxmlformats.org/drawingml/2006/table">
            <a:tbl>
              <a:tblPr firstRow="1" bandRow="1"/>
              <a:tblGrid>
                <a:gridCol w="17700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9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6363">
                <a:tc>
                  <a:txBody>
                    <a:bodyPr/>
                    <a:lstStyle/>
                    <a:p>
                      <a:pPr algn="ctr">
                        <a:defRPr lang="ko-KR" altLang="en-US"/>
                      </a:pPr>
                      <a:r>
                        <a:rPr lang="en-US" altLang="en-US" sz="1200" b="0">
                          <a:solidFill>
                            <a:schemeClr val="bg1"/>
                          </a:solidFill>
                          <a:ea typeface="맑은 고딕"/>
                          <a:cs typeface="굴림"/>
                        </a:rPr>
                        <a:t>2003.05</a:t>
                      </a:r>
                      <a:endParaRPr lang="en-US" altLang="en-US" sz="1200" b="0">
                        <a:solidFill>
                          <a:schemeClr val="bg1"/>
                        </a:solidFill>
                        <a:cs typeface="굴림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lang="ko-KR" altLang="en-US"/>
                      </a:pPr>
                      <a:r>
                        <a:rPr lang="en-US" altLang="ko-KR" sz="1200" b="0">
                          <a:solidFill>
                            <a:schemeClr val="tx1"/>
                          </a:solidFill>
                          <a:cs typeface="굴림"/>
                        </a:rPr>
                        <a:t>“</a:t>
                      </a:r>
                      <a:r>
                        <a:rPr lang="ko-KR" altLang="en-US" sz="1200" b="1">
                          <a:solidFill>
                            <a:schemeClr val="tx1"/>
                          </a:solidFill>
                          <a:cs typeface="굴림"/>
                        </a:rPr>
                        <a:t>밝은세상조명</a:t>
                      </a:r>
                      <a:r>
                        <a:rPr lang="en-US" altLang="ko-KR" sz="1200" b="0">
                          <a:solidFill>
                            <a:schemeClr val="tx1"/>
                          </a:solidFill>
                          <a:cs typeface="굴림"/>
                        </a:rPr>
                        <a:t>”</a:t>
                      </a: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 조명전문기업으로 출범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363">
                <a:tc>
                  <a:txBody>
                    <a:bodyPr/>
                    <a:lstStyle/>
                    <a:p>
                      <a:pPr algn="ctr">
                        <a:defRPr lang="ko-KR" altLang="en-US"/>
                      </a:pPr>
                      <a:r>
                        <a:rPr lang="en-US" altLang="en-US" sz="1200" b="0">
                          <a:solidFill>
                            <a:schemeClr val="bg1"/>
                          </a:solidFill>
                          <a:ea typeface="맑은 고딕"/>
                          <a:cs typeface="굴림"/>
                        </a:rPr>
                        <a:t>2010.10</a:t>
                      </a:r>
                      <a:endParaRPr lang="en-US" altLang="en-US" sz="1200" b="0">
                        <a:solidFill>
                          <a:schemeClr val="bg1"/>
                        </a:solidFill>
                        <a:cs typeface="굴림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lang="ko-KR" altLang="en-US"/>
                      </a:pPr>
                      <a:r>
                        <a:rPr lang="en-US" altLang="ko-KR" sz="1200" b="0">
                          <a:solidFill>
                            <a:schemeClr val="tx1"/>
                          </a:solidFill>
                          <a:cs typeface="굴림"/>
                        </a:rPr>
                        <a:t>“</a:t>
                      </a:r>
                      <a:r>
                        <a:rPr lang="en-US" altLang="ko-KR" sz="1200" b="1">
                          <a:solidFill>
                            <a:schemeClr val="tx1"/>
                          </a:solidFill>
                          <a:cs typeface="굴림"/>
                        </a:rPr>
                        <a:t>LUMENLUX</a:t>
                      </a:r>
                      <a:r>
                        <a:rPr lang="en-US" altLang="ko-KR" sz="1200" b="0">
                          <a:solidFill>
                            <a:schemeClr val="tx1"/>
                          </a:solidFill>
                          <a:cs typeface="굴림"/>
                        </a:rPr>
                        <a:t>” </a:t>
                      </a: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브랜드 출원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6401">
                <a:tc>
                  <a:txBody>
                    <a:bodyPr/>
                    <a:lstStyle/>
                    <a:p>
                      <a:pPr algn="ctr">
                        <a:defRPr lang="ko-KR" altLang="en-US"/>
                      </a:pPr>
                      <a:r>
                        <a:rPr lang="en-US" altLang="en-US" sz="1200" b="0">
                          <a:solidFill>
                            <a:schemeClr val="bg1"/>
                          </a:solidFill>
                          <a:ea typeface="맑은 고딕"/>
                          <a:cs typeface="굴림"/>
                        </a:rPr>
                        <a:t>2013.10</a:t>
                      </a:r>
                      <a:endParaRPr lang="en-US" altLang="en-US" sz="1200" b="0">
                        <a:solidFill>
                          <a:schemeClr val="bg1"/>
                        </a:solidFill>
                        <a:cs typeface="굴림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lang="ko-KR" altLang="en-US"/>
                      </a:pPr>
                      <a:r>
                        <a:rPr lang="en-US" altLang="ko-KR" sz="1200" b="0">
                          <a:solidFill>
                            <a:schemeClr val="tx1"/>
                          </a:solidFill>
                          <a:cs typeface="굴림"/>
                        </a:rPr>
                        <a:t>“</a:t>
                      </a:r>
                      <a:r>
                        <a:rPr lang="ko-KR" altLang="en-US" sz="1400" b="1">
                          <a:solidFill>
                            <a:schemeClr val="tx1"/>
                          </a:solidFill>
                          <a:cs typeface="굴림"/>
                        </a:rPr>
                        <a:t>㈜루멘룩스</a:t>
                      </a:r>
                      <a:r>
                        <a:rPr lang="en-US" altLang="ko-KR" sz="1200" b="0">
                          <a:solidFill>
                            <a:schemeClr val="tx1"/>
                          </a:solidFill>
                          <a:cs typeface="굴림"/>
                        </a:rPr>
                        <a:t>” </a:t>
                      </a: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법인전환</a:t>
                      </a:r>
                      <a:r>
                        <a:rPr lang="en-US" altLang="ko-KR" sz="1200" b="0">
                          <a:solidFill>
                            <a:schemeClr val="tx1"/>
                          </a:solidFill>
                          <a:cs typeface="굴림"/>
                        </a:rPr>
                        <a:t>, </a:t>
                      </a: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상호변경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6363">
                <a:tc>
                  <a:txBody>
                    <a:bodyPr/>
                    <a:lstStyle/>
                    <a:p>
                      <a:pPr algn="ctr">
                        <a:defRPr lang="ko-KR" altLang="en-US"/>
                      </a:pPr>
                      <a:r>
                        <a:rPr lang="en-US" altLang="en-US" sz="1200" b="0">
                          <a:solidFill>
                            <a:schemeClr val="bg1"/>
                          </a:solidFill>
                          <a:ea typeface="맑은 고딕"/>
                          <a:cs typeface="굴림"/>
                        </a:rPr>
                        <a:t>2014.03</a:t>
                      </a:r>
                      <a:endParaRPr lang="en-US" altLang="en-US" sz="1200" b="0">
                        <a:solidFill>
                          <a:schemeClr val="bg1"/>
                        </a:solidFill>
                        <a:cs typeface="굴림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lang="ko-KR" altLang="en-US"/>
                      </a:pPr>
                      <a:r>
                        <a:rPr lang="en-US" altLang="ko-KR" sz="1200" b="0">
                          <a:solidFill>
                            <a:schemeClr val="tx1"/>
                          </a:solidFill>
                          <a:cs typeface="굴림"/>
                        </a:rPr>
                        <a:t>SMT </a:t>
                      </a: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자동화설비 구축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6363">
                <a:tc>
                  <a:txBody>
                    <a:bodyPr/>
                    <a:lstStyle/>
                    <a:p>
                      <a:pPr algn="ctr">
                        <a:defRPr lang="ko-KR" altLang="en-US"/>
                      </a:pPr>
                      <a:r>
                        <a:rPr lang="en-US" altLang="en-US" sz="1200" b="0">
                          <a:solidFill>
                            <a:schemeClr val="bg1"/>
                          </a:solidFill>
                          <a:ea typeface="맑은 고딕"/>
                          <a:cs typeface="굴림"/>
                        </a:rPr>
                        <a:t>2015.04</a:t>
                      </a:r>
                      <a:endParaRPr lang="en-US" altLang="en-US" sz="1200" b="0">
                        <a:solidFill>
                          <a:schemeClr val="bg1"/>
                        </a:solidFill>
                        <a:cs typeface="굴림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lang="ko-KR" altLang="en-US"/>
                      </a:pP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방수 </a:t>
                      </a:r>
                      <a:r>
                        <a:rPr lang="en-US" altLang="ko-KR" sz="1200" b="0">
                          <a:solidFill>
                            <a:schemeClr val="tx1"/>
                          </a:solidFill>
                          <a:cs typeface="굴림"/>
                        </a:rPr>
                        <a:t>SMPS </a:t>
                      </a: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생산라인 구축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363">
                <a:tc>
                  <a:txBody>
                    <a:bodyPr/>
                    <a:lstStyle/>
                    <a:p>
                      <a:pPr algn="ctr">
                        <a:defRPr lang="ko-KR" altLang="en-US"/>
                      </a:pPr>
                      <a:r>
                        <a:rPr lang="en-US" altLang="en-US" sz="1200" b="0">
                          <a:solidFill>
                            <a:schemeClr val="bg1"/>
                          </a:solidFill>
                          <a:ea typeface="맑은 고딕"/>
                          <a:cs typeface="굴림"/>
                        </a:rPr>
                        <a:t>2015.03</a:t>
                      </a:r>
                      <a:endParaRPr lang="en-US" altLang="en-US" sz="1200" b="0">
                        <a:solidFill>
                          <a:schemeClr val="bg1"/>
                        </a:solidFill>
                        <a:cs typeface="굴림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lang="ko-KR" altLang="en-US"/>
                      </a:pPr>
                      <a:r>
                        <a:rPr lang="en-US" altLang="ko-KR" sz="1200" b="0">
                          <a:solidFill>
                            <a:schemeClr val="tx1"/>
                          </a:solidFill>
                          <a:cs typeface="굴림"/>
                        </a:rPr>
                        <a:t>LED </a:t>
                      </a: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모듈 생산라인 구축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6363">
                <a:tc>
                  <a:txBody>
                    <a:bodyPr/>
                    <a:lstStyle/>
                    <a:p>
                      <a:pPr algn="ctr">
                        <a:defRPr lang="ko-KR" altLang="en-US"/>
                      </a:pPr>
                      <a:r>
                        <a:rPr lang="en-US" altLang="en-US" sz="1200" b="0">
                          <a:solidFill>
                            <a:schemeClr val="bg1"/>
                          </a:solidFill>
                          <a:ea typeface="맑은 고딕"/>
                          <a:cs typeface="굴림"/>
                        </a:rPr>
                        <a:t>2016.08</a:t>
                      </a:r>
                      <a:endParaRPr lang="en-US" altLang="en-US" sz="1200" b="0">
                        <a:solidFill>
                          <a:schemeClr val="bg1"/>
                        </a:solidFill>
                        <a:cs typeface="굴림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lang="ko-KR" altLang="en-US"/>
                      </a:pP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본사 춘의동 신축 사옥이전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6363">
                <a:tc>
                  <a:txBody>
                    <a:bodyPr/>
                    <a:lstStyle/>
                    <a:p>
                      <a:pPr algn="ctr">
                        <a:defRPr lang="ko-KR" altLang="en-US"/>
                      </a:pPr>
                      <a:r>
                        <a:rPr lang="en-US" altLang="en-US" sz="1200" b="0">
                          <a:solidFill>
                            <a:schemeClr val="bg1"/>
                          </a:solidFill>
                          <a:ea typeface="맑은 고딕"/>
                          <a:cs typeface="굴림"/>
                        </a:rPr>
                        <a:t>2016.12.</a:t>
                      </a:r>
                      <a:endParaRPr lang="en-US" altLang="en-US" sz="1200" b="0">
                        <a:solidFill>
                          <a:schemeClr val="bg1"/>
                        </a:solidFill>
                        <a:cs typeface="굴림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lang="ko-KR" altLang="en-US"/>
                      </a:pPr>
                      <a:r>
                        <a:rPr lang="en-US" altLang="ko-KR" sz="1200" b="0">
                          <a:solidFill>
                            <a:schemeClr val="tx1"/>
                          </a:solidFill>
                          <a:cs typeface="굴림"/>
                        </a:rPr>
                        <a:t>LED</a:t>
                      </a: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등기구</a:t>
                      </a:r>
                      <a:r>
                        <a:rPr lang="en-US" altLang="ko-KR" sz="1200" b="0">
                          <a:solidFill>
                            <a:schemeClr val="tx1"/>
                          </a:solidFill>
                          <a:cs typeface="굴림"/>
                        </a:rPr>
                        <a:t>(MR16) </a:t>
                      </a: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국내최초 안정기 일체형 안전 인증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6363">
                <a:tc>
                  <a:txBody>
                    <a:bodyPr/>
                    <a:lstStyle/>
                    <a:p>
                      <a:pPr algn="ctr">
                        <a:defRPr lang="ko-KR" altLang="en-US"/>
                      </a:pPr>
                      <a:r>
                        <a:rPr lang="en-US" altLang="en-US" sz="1200" b="0">
                          <a:solidFill>
                            <a:schemeClr val="bg1"/>
                          </a:solidFill>
                          <a:ea typeface="맑은 고딕"/>
                          <a:cs typeface="굴림"/>
                        </a:rPr>
                        <a:t>2017.12</a:t>
                      </a:r>
                      <a:endParaRPr lang="en-US" altLang="en-US" sz="1200" b="0">
                        <a:solidFill>
                          <a:schemeClr val="bg1"/>
                        </a:solidFill>
                        <a:cs typeface="굴림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lang="ko-KR" altLang="en-US"/>
                      </a:pP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기술평가 우수기업 인증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6363">
                <a:tc>
                  <a:txBody>
                    <a:bodyPr/>
                    <a:lstStyle/>
                    <a:p>
                      <a:pPr algn="ctr">
                        <a:defRPr lang="ko-KR" altLang="en-US"/>
                      </a:pPr>
                      <a:r>
                        <a:rPr lang="en-US" altLang="en-US" sz="1200" b="0">
                          <a:solidFill>
                            <a:schemeClr val="bg1"/>
                          </a:solidFill>
                          <a:ea typeface="맑은 고딕"/>
                          <a:cs typeface="굴림"/>
                        </a:rPr>
                        <a:t>2018.11</a:t>
                      </a:r>
                      <a:endParaRPr lang="en-US" altLang="en-US" sz="1200" b="0">
                        <a:solidFill>
                          <a:schemeClr val="bg1"/>
                        </a:solidFill>
                        <a:cs typeface="굴림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lang="ko-KR" altLang="en-US"/>
                      </a:pPr>
                      <a:r>
                        <a:rPr lang="en-US" altLang="ko-KR" sz="1200" b="0">
                          <a:solidFill>
                            <a:schemeClr val="tx1"/>
                          </a:solidFill>
                          <a:cs typeface="굴림"/>
                        </a:rPr>
                        <a:t>LED BAR </a:t>
                      </a: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몰딩</a:t>
                      </a:r>
                      <a:r>
                        <a:rPr lang="en-US" altLang="ko-KR" sz="1200" b="0">
                          <a:solidFill>
                            <a:schemeClr val="tx1"/>
                          </a:solidFill>
                          <a:cs typeface="굴림"/>
                        </a:rPr>
                        <a:t>(</a:t>
                      </a: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방수</a:t>
                      </a:r>
                      <a:r>
                        <a:rPr lang="en-US" altLang="ko-KR" sz="1200" b="0">
                          <a:solidFill>
                            <a:schemeClr val="tx1"/>
                          </a:solidFill>
                          <a:cs typeface="굴림"/>
                        </a:rPr>
                        <a:t>) </a:t>
                      </a: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자동화설비 구축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6363">
                <a:tc>
                  <a:txBody>
                    <a:bodyPr/>
                    <a:lstStyle/>
                    <a:p>
                      <a:pPr algn="ctr">
                        <a:defRPr lang="ko-KR" altLang="en-US"/>
                      </a:pPr>
                      <a:r>
                        <a:rPr lang="en-US" altLang="en-US" sz="1200" b="0">
                          <a:solidFill>
                            <a:schemeClr val="bg1"/>
                          </a:solidFill>
                          <a:ea typeface="맑은 고딕"/>
                          <a:cs typeface="굴림"/>
                        </a:rPr>
                        <a:t>2019.03</a:t>
                      </a:r>
                      <a:endParaRPr lang="en-US" altLang="en-US" sz="1200" b="0">
                        <a:solidFill>
                          <a:schemeClr val="bg1"/>
                        </a:solidFill>
                        <a:cs typeface="굴림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lang="ko-KR" altLang="en-US"/>
                      </a:pPr>
                      <a:r>
                        <a:rPr lang="en-US" altLang="ko-KR" sz="1200" b="0">
                          <a:solidFill>
                            <a:schemeClr val="tx1"/>
                          </a:solidFill>
                          <a:cs typeface="굴림"/>
                        </a:rPr>
                        <a:t>ISO 9001 </a:t>
                      </a: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품질경영시스템 인증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6363">
                <a:tc>
                  <a:txBody>
                    <a:bodyPr/>
                    <a:lstStyle/>
                    <a:p>
                      <a:pPr algn="ctr">
                        <a:defRPr lang="ko-KR" altLang="en-US"/>
                      </a:pPr>
                      <a:r>
                        <a:rPr lang="en-US" altLang="en-US" sz="1200" b="0">
                          <a:solidFill>
                            <a:schemeClr val="bg1"/>
                          </a:solidFill>
                          <a:ea typeface="맑은 고딕"/>
                          <a:cs typeface="굴림"/>
                        </a:rPr>
                        <a:t>2019.03</a:t>
                      </a:r>
                      <a:endParaRPr lang="en-US" altLang="en-US" sz="1200" b="0">
                        <a:solidFill>
                          <a:schemeClr val="bg1"/>
                        </a:solidFill>
                        <a:cs typeface="굴림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lang="ko-KR" altLang="en-US"/>
                      </a:pP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연구전담부서 개설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6363">
                <a:tc>
                  <a:txBody>
                    <a:bodyPr/>
                    <a:lstStyle/>
                    <a:p>
                      <a:pPr algn="ctr">
                        <a:defRPr lang="ko-KR" altLang="en-US"/>
                      </a:pPr>
                      <a:r>
                        <a:rPr lang="en-US" altLang="en-US" sz="1200" b="0">
                          <a:solidFill>
                            <a:schemeClr val="bg1"/>
                          </a:solidFill>
                          <a:ea typeface="맑은 고딕"/>
                          <a:cs typeface="굴림"/>
                        </a:rPr>
                        <a:t>2019.09</a:t>
                      </a:r>
                      <a:endParaRPr lang="en-US" altLang="en-US" sz="1200" b="0">
                        <a:solidFill>
                          <a:schemeClr val="bg1"/>
                        </a:solidFill>
                        <a:cs typeface="굴림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lang="ko-KR" altLang="en-US"/>
                      </a:pP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유한대학 산학협력 체결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6363">
                <a:tc>
                  <a:txBody>
                    <a:bodyPr/>
                    <a:lstStyle/>
                    <a:p>
                      <a:pPr algn="ctr">
                        <a:defRPr lang="ko-KR" altLang="en-US"/>
                      </a:pPr>
                      <a:r>
                        <a:rPr lang="ko-KR" altLang="en-US" sz="1200" b="0">
                          <a:solidFill>
                            <a:schemeClr val="bg1"/>
                          </a:solidFill>
                          <a:cs typeface="굴림"/>
                        </a:rPr>
                        <a:t>2020.02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lang="ko-KR" altLang="en-US"/>
                      </a:pP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한국폴리텍 대학 산학협력 체결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6363">
                <a:tc>
                  <a:txBody>
                    <a:bodyPr/>
                    <a:lstStyle/>
                    <a:p>
                      <a:pPr algn="ctr">
                        <a:defRPr lang="ko-KR" altLang="en-US"/>
                      </a:pPr>
                      <a:r>
                        <a:rPr lang="ko-KR" altLang="en-US" sz="1200" b="0">
                          <a:solidFill>
                            <a:schemeClr val="bg1"/>
                          </a:solidFill>
                          <a:cs typeface="굴림"/>
                        </a:rPr>
                        <a:t>2020.02.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lang="ko-KR" altLang="en-US"/>
                      </a:pP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부천대학 산학협력 체결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6363">
                <a:tc>
                  <a:txBody>
                    <a:bodyPr/>
                    <a:lstStyle/>
                    <a:p>
                      <a:pPr algn="ctr">
                        <a:defRPr lang="ko-KR" altLang="en-US"/>
                      </a:pPr>
                      <a:r>
                        <a:rPr lang="ko-KR" altLang="en-US" sz="1200" b="0">
                          <a:solidFill>
                            <a:schemeClr val="bg1"/>
                          </a:solidFill>
                          <a:cs typeface="굴림"/>
                        </a:rPr>
                        <a:t>2020.04</a:t>
                      </a:r>
                      <a:r>
                        <a:rPr lang="en-US" altLang="ko-KR" sz="1200" b="0">
                          <a:solidFill>
                            <a:schemeClr val="bg1"/>
                          </a:solidFill>
                          <a:cs typeface="굴림"/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lang="ko-KR" altLang="en-US"/>
                      </a:pP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이노비즈 인증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6363">
                <a:tc>
                  <a:txBody>
                    <a:bodyPr/>
                    <a:lstStyle/>
                    <a:p>
                      <a:pPr algn="ctr">
                        <a:defRPr lang="ko-KR" altLang="en-US"/>
                      </a:pPr>
                      <a:r>
                        <a:rPr lang="en-US" altLang="ko-KR" sz="1200" b="0">
                          <a:solidFill>
                            <a:schemeClr val="bg1"/>
                          </a:solidFill>
                          <a:cs typeface="굴림"/>
                        </a:rPr>
                        <a:t>2020.07.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lang="ko-KR" altLang="en-US"/>
                      </a:pP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중국 상하이 공장 등록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86363">
                <a:tc>
                  <a:txBody>
                    <a:bodyPr/>
                    <a:lstStyle/>
                    <a:p>
                      <a:pPr algn="ctr">
                        <a:defRPr lang="ko-KR" altLang="en-US"/>
                      </a:pPr>
                      <a:r>
                        <a:rPr lang="en-US" altLang="ko-KR" sz="1200" b="0">
                          <a:solidFill>
                            <a:schemeClr val="bg1"/>
                          </a:solidFill>
                          <a:cs typeface="굴림"/>
                        </a:rPr>
                        <a:t>2020.09.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lang="ko-KR" altLang="en-US"/>
                      </a:pPr>
                      <a:r>
                        <a:rPr lang="en-US" altLang="ko-KR" sz="1200" b="0">
                          <a:solidFill>
                            <a:schemeClr val="tx1"/>
                          </a:solidFill>
                          <a:cs typeface="굴림"/>
                        </a:rPr>
                        <a:t>KS</a:t>
                      </a:r>
                      <a:r>
                        <a:rPr lang="ko-KR" altLang="en-US" sz="1200" b="0">
                          <a:solidFill>
                            <a:schemeClr val="tx1"/>
                          </a:solidFill>
                          <a:cs typeface="굴림"/>
                        </a:rPr>
                        <a:t>인증 획득</a:t>
                      </a:r>
                      <a:r>
                        <a:rPr lang="en-US" altLang="ko-KR" sz="1200" b="0">
                          <a:solidFill>
                            <a:schemeClr val="tx1"/>
                          </a:solidFill>
                          <a:cs typeface="굴림"/>
                        </a:rPr>
                        <a:t>(KS C 7653 / KSC 7655)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25" name="Rectangle 864"/>
          <p:cNvSpPr>
            <a:spLocks noChangeArrowheads="1"/>
          </p:cNvSpPr>
          <p:nvPr/>
        </p:nvSpPr>
        <p:spPr>
          <a:xfrm>
            <a:off x="928662" y="290104"/>
            <a:ext cx="5500726" cy="33239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12746">
              <a:lnSpc>
                <a:spcPct val="90000"/>
              </a:lnSpc>
              <a:buSzPct val="60000"/>
              <a:defRPr lang="ko-KR"/>
            </a:pPr>
            <a:r>
              <a:rPr lang="en-US" altLang="ko-KR" sz="2400" b="1" i="0" u="none" kern="1200" spc="-50" baseline="0">
                <a:latin typeface="맑은 고딕"/>
                <a:ea typeface="맑은 고딕"/>
              </a:rPr>
              <a:t>02. </a:t>
            </a:r>
            <a:r>
              <a:rPr lang="ko-KR" altLang="en-US" sz="2400" b="1" i="0" u="none" kern="1200" spc="-50" baseline="0">
                <a:latin typeface="맑은 고딕"/>
                <a:ea typeface="맑은 고딕"/>
              </a:rPr>
              <a:t>회사 연혁</a:t>
            </a:r>
            <a:endParaRPr lang="en-US" altLang="ko-KR" sz="2400" b="1" i="0" u="none" kern="1200" spc="-50" baseline="0">
              <a:latin typeface="맑은 고딕"/>
              <a:ea typeface="맑은 고딕"/>
            </a:endParaRPr>
          </a:p>
        </p:txBody>
      </p:sp>
      <p:sp>
        <p:nvSpPr>
          <p:cNvPr id="26" name="Rectangle 864"/>
          <p:cNvSpPr>
            <a:spLocks noChangeArrowheads="1"/>
          </p:cNvSpPr>
          <p:nvPr/>
        </p:nvSpPr>
        <p:spPr>
          <a:xfrm>
            <a:off x="7643834" y="428625"/>
            <a:ext cx="1714512" cy="193878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12746">
              <a:lnSpc>
                <a:spcPct val="90000"/>
              </a:lnSpc>
              <a:buSzPct val="60000"/>
              <a:defRPr lang="ko-KR"/>
            </a:pPr>
            <a:r>
              <a:rPr lang="en-US" altLang="ko-KR" sz="1400" b="1">
                <a:latin typeface="맑은 고딕"/>
                <a:ea typeface="맑은 고딕"/>
              </a:rPr>
              <a:t>Ⅰ</a:t>
            </a:r>
            <a:r>
              <a:rPr lang="en-US" altLang="ko-KR" sz="1400" b="1" i="0" u="none" kern="1200" spc="-50" baseline="0">
                <a:latin typeface="맑은 고딕"/>
                <a:ea typeface="맑은 고딕"/>
              </a:rPr>
              <a:t> </a:t>
            </a:r>
            <a:r>
              <a:rPr lang="ko-KR" altLang="en-US" sz="1400" b="1" i="0" u="none" kern="1200" spc="-50" baseline="0">
                <a:latin typeface="맑은 고딕"/>
                <a:ea typeface="맑은 고딕"/>
              </a:rPr>
              <a:t>회사 일반 현황</a:t>
            </a:r>
            <a:endParaRPr lang="en-US" altLang="ko-KR" sz="1400" b="1" i="0" u="none" kern="1200" spc="-50" baseline="0">
              <a:latin typeface="맑은 고딕"/>
              <a:ea typeface="맑은 고딕"/>
            </a:endParaRPr>
          </a:p>
        </p:txBody>
      </p:sp>
      <p:sp>
        <p:nvSpPr>
          <p:cNvPr id="7" name="슬라이드 번호 개체 틀 37">
            <a:extLst>
              <a:ext uri="{FF2B5EF4-FFF2-40B4-BE49-F238E27FC236}">
                <a16:creationId xmlns:a16="http://schemas.microsoft.com/office/drawing/2014/main" id="{E026D7BF-F6A9-416D-B4F0-E45F7BE091A3}"/>
              </a:ext>
            </a:extLst>
          </p:cNvPr>
          <p:cNvSpPr txBox="1"/>
          <p:nvPr/>
        </p:nvSpPr>
        <p:spPr>
          <a:xfrm>
            <a:off x="8534109" y="6385158"/>
            <a:ext cx="430379" cy="476250"/>
          </a:xfrm>
          <a:prstGeom prst="rect">
            <a:avLst/>
          </a:prstGeom>
          <a:noFill/>
          <a:ln>
            <a:miter/>
          </a:ln>
        </p:spPr>
        <p:txBody>
          <a:bodyPr/>
          <a:lstStyle/>
          <a:p>
            <a:pPr marL="0" lvl="0" indent="0" algn="l" defTabSz="9000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None/>
              <a:defRPr lang="ko-KR"/>
            </a:pPr>
            <a:fld id="{124EEDB3-CF50-450B-9CE2-BB28C0776AC5}" type="slidenum">
              <a:rPr lang="en-US" altLang="ko-KR" sz="1800" b="0" i="0" u="none" kern="1200" spc="0" baseline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</a:rPr>
              <a:pPr marL="0" lvl="0" indent="0" algn="l" defTabSz="90000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None/>
                <a:defRPr lang="ko-KR"/>
              </a:pPr>
              <a:t>5</a:t>
            </a:fld>
            <a:endParaRPr lang="en-US" altLang="ko-KR" sz="1800" b="0" i="0" u="none" kern="1200" spc="0" baseline="0" dirty="0"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자유형 32"/>
          <p:cNvSpPr/>
          <p:nvPr/>
        </p:nvSpPr>
        <p:spPr>
          <a:xfrm>
            <a:off x="71406" y="101232"/>
            <a:ext cx="9072594" cy="756000"/>
          </a:xfrm>
          <a:custGeom>
            <a:avLst/>
            <a:gdLst>
              <a:gd name="connsiteX0" fmla="*/ 0 w 9072594"/>
              <a:gd name="connsiteY0" fmla="*/ 0 h 785818"/>
              <a:gd name="connsiteX1" fmla="*/ 9072594 w 9072594"/>
              <a:gd name="connsiteY1" fmla="*/ 0 h 785818"/>
              <a:gd name="connsiteX2" fmla="*/ 9072594 w 9072594"/>
              <a:gd name="connsiteY2" fmla="*/ 785818 h 785818"/>
              <a:gd name="connsiteX3" fmla="*/ 0 w 9072594"/>
              <a:gd name="connsiteY3" fmla="*/ 785818 h 785818"/>
              <a:gd name="connsiteX4" fmla="*/ 0 w 9072594"/>
              <a:gd name="connsiteY4" fmla="*/ 0 h 78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2594" h="785818">
                <a:moveTo>
                  <a:pt x="0" y="0"/>
                </a:moveTo>
                <a:lnTo>
                  <a:pt x="9072594" y="0"/>
                </a:lnTo>
                <a:lnTo>
                  <a:pt x="9072594" y="785818"/>
                </a:lnTo>
                <a:lnTo>
                  <a:pt x="0" y="78581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8194" name="슬라이드 번호 개체 틀 11"/>
          <p:cNvSpPr>
            <a:spLocks noGrp="1"/>
          </p:cNvSpPr>
          <p:nvPr>
            <p:ph type="sldNum" sz="quarter" idx="12"/>
          </p:nvPr>
        </p:nvSpPr>
        <p:spPr>
          <a:noFill/>
          <a:ln>
            <a:miter/>
          </a:ln>
        </p:spPr>
        <p:txBody>
          <a:bodyPr/>
          <a:lstStyle/>
          <a:p>
            <a:pPr lvl="0">
              <a:defRPr lang="ko-KR" altLang="en-US"/>
            </a:pPr>
            <a:fld id="{C5863D0B-F2CE-4349-871A-22790F17BF39}" type="slidenum">
              <a:rPr lang="en-US" altLang="ko-KR"/>
              <a:pPr lvl="0">
                <a:defRPr lang="ko-KR" altLang="en-US"/>
              </a:pPr>
              <a:t>6</a:t>
            </a:fld>
            <a:endParaRPr lang="en-US" altLang="ko-KR"/>
          </a:p>
        </p:txBody>
      </p:sp>
      <p:sp>
        <p:nvSpPr>
          <p:cNvPr id="6" name="Rectangle 864"/>
          <p:cNvSpPr>
            <a:spLocks noChangeArrowheads="1"/>
          </p:cNvSpPr>
          <p:nvPr/>
        </p:nvSpPr>
        <p:spPr>
          <a:xfrm>
            <a:off x="928662" y="290104"/>
            <a:ext cx="5500726" cy="33239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42188">
              <a:lnSpc>
                <a:spcPct val="90000"/>
              </a:lnSpc>
              <a:buSzPct val="60000"/>
              <a:defRPr lang="ko-KR"/>
            </a:pPr>
            <a:r>
              <a:rPr lang="en-US" altLang="ko-KR" sz="2400" b="1" i="0" u="none" kern="1200" spc="-50" baseline="0">
                <a:latin typeface="맑은 고딕"/>
                <a:ea typeface="맑은 고딕"/>
              </a:rPr>
              <a:t>03. </a:t>
            </a:r>
            <a:r>
              <a:rPr lang="ko-KR" altLang="en-US" sz="2400" b="1" i="0" u="none" kern="1200" spc="-50" baseline="0">
                <a:latin typeface="맑은 고딕"/>
                <a:ea typeface="맑은 고딕"/>
              </a:rPr>
              <a:t>비전</a:t>
            </a:r>
            <a:endParaRPr lang="en-US" altLang="ko-KR" sz="2400" b="1" i="0" u="none" kern="1200" spc="-50" baseline="0">
              <a:latin typeface="맑은 고딕"/>
              <a:ea typeface="맑은 고딕"/>
            </a:endParaRPr>
          </a:p>
        </p:txBody>
      </p:sp>
      <p:sp>
        <p:nvSpPr>
          <p:cNvPr id="7" name="Rectangle 864"/>
          <p:cNvSpPr>
            <a:spLocks noChangeArrowheads="1"/>
          </p:cNvSpPr>
          <p:nvPr/>
        </p:nvSpPr>
        <p:spPr>
          <a:xfrm>
            <a:off x="7643834" y="428625"/>
            <a:ext cx="1714512" cy="193878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42188">
              <a:lnSpc>
                <a:spcPct val="90000"/>
              </a:lnSpc>
              <a:buSzPct val="60000"/>
              <a:defRPr lang="ko-KR"/>
            </a:pPr>
            <a:r>
              <a:rPr lang="en-US" altLang="ko-KR" sz="1400" b="1">
                <a:latin typeface="맑은 고딕"/>
                <a:ea typeface="맑은 고딕"/>
              </a:rPr>
              <a:t>Ⅰ</a:t>
            </a:r>
            <a:r>
              <a:rPr lang="en-US" altLang="ko-KR" sz="1400" b="1" i="0" u="none" kern="1200" spc="-50" baseline="0">
                <a:latin typeface="맑은 고딕"/>
                <a:ea typeface="맑은 고딕"/>
              </a:rPr>
              <a:t> </a:t>
            </a:r>
            <a:r>
              <a:rPr lang="ko-KR" altLang="en-US" sz="1400" b="1" i="0" u="none" kern="1200" spc="-50" baseline="0">
                <a:latin typeface="맑은 고딕"/>
                <a:ea typeface="맑은 고딕"/>
              </a:rPr>
              <a:t>회사 일반 현황</a:t>
            </a:r>
            <a:endParaRPr lang="en-US" altLang="ko-KR" sz="1400" b="1" i="0" u="none" kern="1200" spc="-50" baseline="0">
              <a:latin typeface="맑은 고딕"/>
              <a:ea typeface="맑은 고딕"/>
            </a:endParaRPr>
          </a:p>
        </p:txBody>
      </p:sp>
      <p:grpSp>
        <p:nvGrpSpPr>
          <p:cNvPr id="2" name="Group 8"/>
          <p:cNvGrpSpPr/>
          <p:nvPr/>
        </p:nvGrpSpPr>
        <p:grpSpPr>
          <a:xfrm>
            <a:off x="4929190" y="1857364"/>
            <a:ext cx="3579812" cy="3097212"/>
            <a:chOff x="3129" y="1345"/>
            <a:chExt cx="2036" cy="1731"/>
          </a:xfrm>
        </p:grpSpPr>
        <p:sp>
          <p:nvSpPr>
            <p:cNvPr id="8220" name="AutoShape 9"/>
            <p:cNvSpPr>
              <a:spLocks noChangeArrowheads="1"/>
            </p:cNvSpPr>
            <p:nvPr/>
          </p:nvSpPr>
          <p:spPr>
            <a:xfrm>
              <a:off x="3478" y="1618"/>
              <a:ext cx="1687" cy="1458"/>
            </a:xfrm>
            <a:prstGeom prst="hexagon">
              <a:avLst>
                <a:gd name="adj" fmla="val 28927"/>
                <a:gd name="vf" fmla="val 115470"/>
              </a:avLst>
            </a:prstGeom>
            <a:solidFill>
              <a:srgbClr val="808080"/>
            </a:solidFill>
            <a:ln w="9525" algn="ctr">
              <a:solidFill>
                <a:schemeClr val="bg1"/>
              </a:solidFill>
              <a:miter/>
            </a:ln>
          </p:spPr>
          <p:txBody>
            <a:bodyPr wrap="none" anchor="ctr"/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8221" name="AutoShape 10"/>
            <p:cNvSpPr>
              <a:spLocks noChangeArrowheads="1"/>
            </p:cNvSpPr>
            <p:nvPr/>
          </p:nvSpPr>
          <p:spPr>
            <a:xfrm>
              <a:off x="3550" y="1680"/>
              <a:ext cx="1543" cy="1334"/>
            </a:xfrm>
            <a:prstGeom prst="hexagon">
              <a:avLst>
                <a:gd name="adj" fmla="val 28917"/>
                <a:gd name="vf" fmla="val 115470"/>
              </a:avLst>
            </a:prstGeom>
            <a:solidFill>
              <a:schemeClr val="bg1"/>
            </a:solidFill>
            <a:ln w="9525" algn="ctr">
              <a:noFill/>
              <a:miter/>
            </a:ln>
          </p:spPr>
          <p:txBody>
            <a:bodyPr wrap="none" anchor="ctr"/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8222" name="Freeform 11"/>
            <p:cNvSpPr/>
            <p:nvPr/>
          </p:nvSpPr>
          <p:spPr>
            <a:xfrm>
              <a:off x="3132" y="1477"/>
              <a:ext cx="771" cy="870"/>
            </a:xfrm>
            <a:custGeom>
              <a:avLst/>
              <a:gdLst>
                <a:gd name="T0" fmla="*/ 351 w 771"/>
                <a:gd name="T1" fmla="*/ 870 h 870"/>
                <a:gd name="T2" fmla="*/ 771 w 771"/>
                <a:gd name="T3" fmla="*/ 141 h 870"/>
                <a:gd name="T4" fmla="*/ 123 w 771"/>
                <a:gd name="T5" fmla="*/ 0 h 870"/>
                <a:gd name="T6" fmla="*/ 0 w 771"/>
                <a:gd name="T7" fmla="*/ 201 h 870"/>
                <a:gd name="T8" fmla="*/ 351 w 771"/>
                <a:gd name="T9" fmla="*/ 870 h 8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1"/>
                <a:gd name="T16" fmla="*/ 0 h 870"/>
                <a:gd name="T17" fmla="*/ 771 w 771"/>
                <a:gd name="T18" fmla="*/ 870 h 8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1" h="870">
                  <a:moveTo>
                    <a:pt x="351" y="870"/>
                  </a:moveTo>
                  <a:lnTo>
                    <a:pt x="771" y="141"/>
                  </a:lnTo>
                  <a:lnTo>
                    <a:pt x="123" y="0"/>
                  </a:lnTo>
                  <a:lnTo>
                    <a:pt x="0" y="201"/>
                  </a:lnTo>
                  <a:lnTo>
                    <a:pt x="351" y="87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rgbClr val="808080">
                    <a:alpha val="60000"/>
                  </a:srgb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8223" name="Freeform 12"/>
            <p:cNvSpPr/>
            <p:nvPr/>
          </p:nvSpPr>
          <p:spPr>
            <a:xfrm>
              <a:off x="3255" y="1345"/>
              <a:ext cx="1500" cy="276"/>
            </a:xfrm>
            <a:custGeom>
              <a:avLst/>
              <a:gdLst>
                <a:gd name="T0" fmla="*/ 654 w 1500"/>
                <a:gd name="T1" fmla="*/ 276 h 276"/>
                <a:gd name="T2" fmla="*/ 1500 w 1500"/>
                <a:gd name="T3" fmla="*/ 276 h 276"/>
                <a:gd name="T4" fmla="*/ 147 w 1500"/>
                <a:gd name="T5" fmla="*/ 0 h 276"/>
                <a:gd name="T6" fmla="*/ 0 w 1500"/>
                <a:gd name="T7" fmla="*/ 135 h 276"/>
                <a:gd name="T8" fmla="*/ 654 w 1500"/>
                <a:gd name="T9" fmla="*/ 276 h 2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0"/>
                <a:gd name="T16" fmla="*/ 0 h 276"/>
                <a:gd name="T17" fmla="*/ 1500 w 1500"/>
                <a:gd name="T18" fmla="*/ 276 h 2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0" h="276">
                  <a:moveTo>
                    <a:pt x="654" y="276"/>
                  </a:moveTo>
                  <a:lnTo>
                    <a:pt x="1500" y="276"/>
                  </a:lnTo>
                  <a:lnTo>
                    <a:pt x="147" y="0"/>
                  </a:lnTo>
                  <a:lnTo>
                    <a:pt x="0" y="135"/>
                  </a:lnTo>
                  <a:lnTo>
                    <a:pt x="654" y="27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rgbClr val="808080">
                    <a:alpha val="60000"/>
                  </a:srgb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8224" name="Freeform 13"/>
            <p:cNvSpPr/>
            <p:nvPr/>
          </p:nvSpPr>
          <p:spPr>
            <a:xfrm>
              <a:off x="3129" y="1678"/>
              <a:ext cx="768" cy="1395"/>
            </a:xfrm>
            <a:custGeom>
              <a:avLst/>
              <a:gdLst>
                <a:gd name="T0" fmla="*/ 768 w 768"/>
                <a:gd name="T1" fmla="*/ 1395 h 1395"/>
                <a:gd name="T2" fmla="*/ 9 w 768"/>
                <a:gd name="T3" fmla="*/ 255 h 1395"/>
                <a:gd name="T4" fmla="*/ 0 w 768"/>
                <a:gd name="T5" fmla="*/ 0 h 1395"/>
                <a:gd name="T6" fmla="*/ 354 w 768"/>
                <a:gd name="T7" fmla="*/ 666 h 1395"/>
                <a:gd name="T8" fmla="*/ 768 w 768"/>
                <a:gd name="T9" fmla="*/ 1395 h 13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1395"/>
                <a:gd name="T17" fmla="*/ 768 w 768"/>
                <a:gd name="T18" fmla="*/ 1395 h 13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1395">
                  <a:moveTo>
                    <a:pt x="768" y="1395"/>
                  </a:moveTo>
                  <a:lnTo>
                    <a:pt x="9" y="255"/>
                  </a:lnTo>
                  <a:lnTo>
                    <a:pt x="0" y="0"/>
                  </a:lnTo>
                  <a:lnTo>
                    <a:pt x="354" y="666"/>
                  </a:lnTo>
                  <a:lnTo>
                    <a:pt x="768" y="1395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rgbClr val="808080">
                    <a:alpha val="60000"/>
                  </a:srgb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lvl="0">
                <a:defRPr lang="ko-KR" altLang="en-US"/>
              </a:pPr>
              <a:endParaRPr lang="ko-KR" altLang="en-US"/>
            </a:p>
          </p:txBody>
        </p:sp>
      </p:grpSp>
      <p:grpSp>
        <p:nvGrpSpPr>
          <p:cNvPr id="3" name="Group 14"/>
          <p:cNvGrpSpPr/>
          <p:nvPr/>
        </p:nvGrpSpPr>
        <p:grpSpPr>
          <a:xfrm>
            <a:off x="933450" y="2149475"/>
            <a:ext cx="3311525" cy="2863850"/>
            <a:chOff x="584" y="1354"/>
            <a:chExt cx="2086" cy="1722"/>
          </a:xfrm>
        </p:grpSpPr>
        <p:sp>
          <p:nvSpPr>
            <p:cNvPr id="8215" name="AutoShape 15"/>
            <p:cNvSpPr>
              <a:spLocks noChangeArrowheads="1"/>
            </p:cNvSpPr>
            <p:nvPr/>
          </p:nvSpPr>
          <p:spPr>
            <a:xfrm>
              <a:off x="584" y="1618"/>
              <a:ext cx="1687" cy="1458"/>
            </a:xfrm>
            <a:prstGeom prst="hexagon">
              <a:avLst>
                <a:gd name="adj" fmla="val 28927"/>
                <a:gd name="vf" fmla="val 115470"/>
              </a:avLst>
            </a:prstGeom>
            <a:solidFill>
              <a:srgbClr val="808080"/>
            </a:solidFill>
            <a:ln w="9525" algn="ctr">
              <a:noFill/>
              <a:miter/>
            </a:ln>
          </p:spPr>
          <p:txBody>
            <a:bodyPr wrap="none" anchor="ctr"/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8216" name="AutoShape 16"/>
            <p:cNvSpPr>
              <a:spLocks noChangeArrowheads="1"/>
            </p:cNvSpPr>
            <p:nvPr/>
          </p:nvSpPr>
          <p:spPr>
            <a:xfrm>
              <a:off x="656" y="1680"/>
              <a:ext cx="1543" cy="1334"/>
            </a:xfrm>
            <a:prstGeom prst="hexagon">
              <a:avLst>
                <a:gd name="adj" fmla="val 28917"/>
                <a:gd name="vf" fmla="val 115470"/>
              </a:avLst>
            </a:prstGeom>
            <a:solidFill>
              <a:schemeClr val="bg1"/>
            </a:solidFill>
            <a:ln w="9525" algn="ctr">
              <a:noFill/>
              <a:miter/>
            </a:ln>
          </p:spPr>
          <p:txBody>
            <a:bodyPr wrap="none" anchor="ctr"/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8217" name="Freeform 17"/>
            <p:cNvSpPr/>
            <p:nvPr/>
          </p:nvSpPr>
          <p:spPr>
            <a:xfrm>
              <a:off x="1837" y="1480"/>
              <a:ext cx="830" cy="872"/>
            </a:xfrm>
            <a:custGeom>
              <a:avLst/>
              <a:gdLst>
                <a:gd name="T0" fmla="*/ 0 w 830"/>
                <a:gd name="T1" fmla="*/ 138 h 872"/>
                <a:gd name="T2" fmla="*/ 686 w 830"/>
                <a:gd name="T3" fmla="*/ 0 h 872"/>
                <a:gd name="T4" fmla="*/ 830 w 830"/>
                <a:gd name="T5" fmla="*/ 201 h 872"/>
                <a:gd name="T6" fmla="*/ 434 w 830"/>
                <a:gd name="T7" fmla="*/ 872 h 872"/>
                <a:gd name="T8" fmla="*/ 0 w 830"/>
                <a:gd name="T9" fmla="*/ 138 h 8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0"/>
                <a:gd name="T16" fmla="*/ 0 h 872"/>
                <a:gd name="T17" fmla="*/ 830 w 830"/>
                <a:gd name="T18" fmla="*/ 872 h 8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0" h="872">
                  <a:moveTo>
                    <a:pt x="0" y="138"/>
                  </a:moveTo>
                  <a:lnTo>
                    <a:pt x="686" y="0"/>
                  </a:lnTo>
                  <a:lnTo>
                    <a:pt x="830" y="201"/>
                  </a:lnTo>
                  <a:lnTo>
                    <a:pt x="434" y="872"/>
                  </a:lnTo>
                  <a:lnTo>
                    <a:pt x="0" y="138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alpha val="60000"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8218" name="Freeform 18"/>
            <p:cNvSpPr/>
            <p:nvPr/>
          </p:nvSpPr>
          <p:spPr>
            <a:xfrm>
              <a:off x="1020" y="1354"/>
              <a:ext cx="1500" cy="264"/>
            </a:xfrm>
            <a:custGeom>
              <a:avLst/>
              <a:gdLst>
                <a:gd name="T0" fmla="*/ 0 w 1500"/>
                <a:gd name="T1" fmla="*/ 264 h 264"/>
                <a:gd name="T2" fmla="*/ 1275 w 1500"/>
                <a:gd name="T3" fmla="*/ 0 h 264"/>
                <a:gd name="T4" fmla="*/ 1500 w 1500"/>
                <a:gd name="T5" fmla="*/ 126 h 264"/>
                <a:gd name="T6" fmla="*/ 817 w 1500"/>
                <a:gd name="T7" fmla="*/ 264 h 264"/>
                <a:gd name="T8" fmla="*/ 0 w 1500"/>
                <a:gd name="T9" fmla="*/ 264 h 2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0"/>
                <a:gd name="T16" fmla="*/ 0 h 264"/>
                <a:gd name="T17" fmla="*/ 1500 w 1500"/>
                <a:gd name="T18" fmla="*/ 264 h 2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0" h="264">
                  <a:moveTo>
                    <a:pt x="0" y="264"/>
                  </a:moveTo>
                  <a:lnTo>
                    <a:pt x="1275" y="0"/>
                  </a:lnTo>
                  <a:lnTo>
                    <a:pt x="1500" y="126"/>
                  </a:lnTo>
                  <a:lnTo>
                    <a:pt x="817" y="264"/>
                  </a:lnTo>
                  <a:lnTo>
                    <a:pt x="0" y="264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alpha val="60000"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8219" name="Freeform 19"/>
            <p:cNvSpPr/>
            <p:nvPr/>
          </p:nvSpPr>
          <p:spPr>
            <a:xfrm>
              <a:off x="1854" y="1681"/>
              <a:ext cx="816" cy="1391"/>
            </a:xfrm>
            <a:custGeom>
              <a:avLst/>
              <a:gdLst>
                <a:gd name="T0" fmla="*/ 0 w 816"/>
                <a:gd name="T1" fmla="*/ 1391 h 1391"/>
                <a:gd name="T2" fmla="*/ 756 w 816"/>
                <a:gd name="T3" fmla="*/ 249 h 1391"/>
                <a:gd name="T4" fmla="*/ 816 w 816"/>
                <a:gd name="T5" fmla="*/ 0 h 1391"/>
                <a:gd name="T6" fmla="*/ 414 w 816"/>
                <a:gd name="T7" fmla="*/ 662 h 1391"/>
                <a:gd name="T8" fmla="*/ 0 w 816"/>
                <a:gd name="T9" fmla="*/ 1391 h 13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6"/>
                <a:gd name="T16" fmla="*/ 0 h 1391"/>
                <a:gd name="T17" fmla="*/ 816 w 816"/>
                <a:gd name="T18" fmla="*/ 1391 h 13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6" h="1391">
                  <a:moveTo>
                    <a:pt x="0" y="1391"/>
                  </a:moveTo>
                  <a:lnTo>
                    <a:pt x="756" y="249"/>
                  </a:lnTo>
                  <a:lnTo>
                    <a:pt x="816" y="0"/>
                  </a:lnTo>
                  <a:lnTo>
                    <a:pt x="414" y="662"/>
                  </a:lnTo>
                  <a:lnTo>
                    <a:pt x="0" y="1391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alpha val="60000"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lvl="0">
                <a:defRPr lang="ko-KR" altLang="en-US"/>
              </a:pPr>
              <a:endParaRPr lang="ko-KR" altLang="en-US"/>
            </a:p>
          </p:txBody>
        </p:sp>
      </p:grpSp>
      <p:grpSp>
        <p:nvGrpSpPr>
          <p:cNvPr id="4" name="Group 21"/>
          <p:cNvGrpSpPr/>
          <p:nvPr/>
        </p:nvGrpSpPr>
        <p:grpSpPr>
          <a:xfrm>
            <a:off x="2054225" y="5251450"/>
            <a:ext cx="6550025" cy="1404938"/>
            <a:chOff x="1565" y="3141"/>
            <a:chExt cx="3529" cy="893"/>
          </a:xfrm>
        </p:grpSpPr>
        <p:sp>
          <p:nvSpPr>
            <p:cNvPr id="8212" name="AutoShape 22"/>
            <p:cNvSpPr>
              <a:spLocks noChangeArrowheads="1"/>
            </p:cNvSpPr>
            <p:nvPr/>
          </p:nvSpPr>
          <p:spPr>
            <a:xfrm>
              <a:off x="2962" y="3410"/>
              <a:ext cx="2132" cy="618"/>
            </a:xfrm>
            <a:prstGeom prst="parallelogram">
              <a:avLst>
                <a:gd name="adj" fmla="val 105508"/>
              </a:avLst>
            </a:pr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rgbClr val="808080">
                    <a:alpha val="60000"/>
                  </a:srgbClr>
                </a:gs>
              </a:gsLst>
              <a:lin ang="5400000" scaled="1"/>
            </a:gradFill>
            <a:ln w="9525" algn="ctr">
              <a:noFill/>
              <a:miter/>
            </a:ln>
          </p:spPr>
          <p:txBody>
            <a:bodyPr wrap="none" anchor="ctr"/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8213" name="Rectangle 23"/>
            <p:cNvSpPr>
              <a:spLocks noChangeArrowheads="1"/>
            </p:cNvSpPr>
            <p:nvPr/>
          </p:nvSpPr>
          <p:spPr>
            <a:xfrm>
              <a:off x="1565" y="3141"/>
              <a:ext cx="2880" cy="893"/>
            </a:xfrm>
            <a:prstGeom prst="rect">
              <a:avLst/>
            </a:prstGeom>
            <a:solidFill>
              <a:srgbClr val="808080"/>
            </a:solidFill>
            <a:ln w="9525" algn="ctr">
              <a:noFill/>
              <a:miter/>
            </a:ln>
          </p:spPr>
          <p:txBody>
            <a:bodyPr wrap="none" anchor="ctr"/>
            <a:lstStyle/>
            <a:p>
              <a:pPr lvl="0">
                <a:defRPr lang="ko-KR" altLang="en-US"/>
              </a:pPr>
              <a:endParaRPr lang="ko-KR" altLang="en-US"/>
            </a:p>
          </p:txBody>
        </p:sp>
        <p:sp>
          <p:nvSpPr>
            <p:cNvPr id="8214" name="Rectangle 24"/>
            <p:cNvSpPr>
              <a:spLocks noChangeArrowheads="1"/>
            </p:cNvSpPr>
            <p:nvPr/>
          </p:nvSpPr>
          <p:spPr>
            <a:xfrm>
              <a:off x="1610" y="3180"/>
              <a:ext cx="2794" cy="814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/>
            </a:ln>
          </p:spPr>
          <p:txBody>
            <a:bodyPr wrap="none" anchor="ctr"/>
            <a:lstStyle/>
            <a:p>
              <a:pPr lvl="0">
                <a:defRPr lang="ko-KR" altLang="en-US"/>
              </a:pPr>
              <a:endParaRPr lang="ko-KR" altLang="en-US"/>
            </a:p>
          </p:txBody>
        </p:sp>
      </p:grpSp>
      <p:sp>
        <p:nvSpPr>
          <p:cNvPr id="8200" name="Line 25"/>
          <p:cNvSpPr>
            <a:spLocks noChangeShapeType="1"/>
          </p:cNvSpPr>
          <p:nvPr/>
        </p:nvSpPr>
        <p:spPr>
          <a:xfrm>
            <a:off x="4578350" y="3213100"/>
            <a:ext cx="0" cy="1944688"/>
          </a:xfrm>
          <a:prstGeom prst="line">
            <a:avLst/>
          </a:prstGeom>
          <a:noFill/>
          <a:ln w="38100">
            <a:solidFill>
              <a:srgbClr val="FF9E03"/>
            </a:solidFill>
            <a:round/>
            <a:tailEnd type="stealth" w="lg" len="lg"/>
          </a:ln>
        </p:spPr>
        <p:txBody>
          <a:bodyPr wrap="none" anchor="ctr"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8201" name="Text Box 26"/>
          <p:cNvSpPr txBox="1">
            <a:spLocks noChangeArrowheads="1"/>
          </p:cNvSpPr>
          <p:nvPr/>
        </p:nvSpPr>
        <p:spPr>
          <a:xfrm>
            <a:off x="1445796" y="3356992"/>
            <a:ext cx="1979393" cy="114642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 lang="ko-KR" altLang="en-US"/>
            </a:pPr>
            <a:r>
              <a:rPr lang="ko-KR" altLang="en-US" sz="1200">
                <a:latin typeface="맑은 고딕"/>
                <a:ea typeface="맑은 고딕"/>
              </a:rPr>
              <a:t> 환경친화적이고 경쟁력</a:t>
            </a: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None/>
              <a:defRPr lang="ko-KR" altLang="en-US"/>
            </a:pPr>
            <a:r>
              <a:rPr lang="ko-KR" altLang="en-US" sz="1200">
                <a:latin typeface="맑은 고딕"/>
                <a:ea typeface="맑은 고딕"/>
              </a:rPr>
              <a:t>   있는 제품 개발</a:t>
            </a: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 lang="ko-KR" altLang="en-US"/>
            </a:pPr>
            <a:r>
              <a:rPr lang="en-US" altLang="ko-KR" sz="1200">
                <a:latin typeface="맑은 고딕"/>
                <a:ea typeface="맑은 고딕"/>
              </a:rPr>
              <a:t> </a:t>
            </a:r>
            <a:r>
              <a:rPr lang="ko-KR" altLang="en-US" sz="1200">
                <a:latin typeface="맑은 고딕"/>
                <a:ea typeface="맑은 고딕"/>
              </a:rPr>
              <a:t>고객이 설치 간편한</a:t>
            </a: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None/>
              <a:defRPr lang="ko-KR" altLang="en-US"/>
            </a:pPr>
            <a:r>
              <a:rPr lang="ko-KR" altLang="en-US" sz="1200">
                <a:latin typeface="맑은 고딕"/>
                <a:ea typeface="맑은 고딕"/>
              </a:rPr>
              <a:t>   실용적인 제품 개발</a:t>
            </a:r>
          </a:p>
        </p:txBody>
      </p:sp>
      <p:sp>
        <p:nvSpPr>
          <p:cNvPr id="8202" name="Line 27"/>
          <p:cNvSpPr>
            <a:spLocks noChangeShapeType="1"/>
          </p:cNvSpPr>
          <p:nvPr/>
        </p:nvSpPr>
        <p:spPr>
          <a:xfrm>
            <a:off x="1425575" y="3370263"/>
            <a:ext cx="1655763" cy="0"/>
          </a:xfrm>
          <a:prstGeom prst="line">
            <a:avLst/>
          </a:prstGeom>
          <a:noFill/>
          <a:ln w="25400">
            <a:solidFill>
              <a:srgbClr val="80808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8203" name="Text Box 28"/>
          <p:cNvSpPr txBox="1">
            <a:spLocks noChangeArrowheads="1"/>
          </p:cNvSpPr>
          <p:nvPr/>
        </p:nvSpPr>
        <p:spPr>
          <a:xfrm>
            <a:off x="1830466" y="2996952"/>
            <a:ext cx="889874" cy="36346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ct val="20000"/>
              </a:spcBef>
              <a:defRPr lang="ko-KR" altLang="en-US"/>
            </a:pPr>
            <a:r>
              <a:rPr lang="ko-KR" altLang="en-US" sz="1400" b="1">
                <a:latin typeface="맑은 고딕"/>
                <a:ea typeface="맑은 고딕"/>
              </a:rPr>
              <a:t>고객만족</a:t>
            </a:r>
          </a:p>
        </p:txBody>
      </p:sp>
      <p:sp>
        <p:nvSpPr>
          <p:cNvPr id="8204" name="Line 29"/>
          <p:cNvSpPr>
            <a:spLocks noChangeShapeType="1"/>
          </p:cNvSpPr>
          <p:nvPr/>
        </p:nvSpPr>
        <p:spPr>
          <a:xfrm>
            <a:off x="6048375" y="3370263"/>
            <a:ext cx="1655763" cy="0"/>
          </a:xfrm>
          <a:prstGeom prst="line">
            <a:avLst/>
          </a:prstGeom>
          <a:noFill/>
          <a:ln w="25400">
            <a:solidFill>
              <a:srgbClr val="80808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8205" name="Text Box 30"/>
          <p:cNvSpPr txBox="1">
            <a:spLocks noChangeArrowheads="1"/>
          </p:cNvSpPr>
          <p:nvPr/>
        </p:nvSpPr>
        <p:spPr>
          <a:xfrm>
            <a:off x="6421214" y="3015424"/>
            <a:ext cx="890176" cy="36404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ct val="20000"/>
              </a:spcBef>
              <a:defRPr lang="ko-KR" altLang="en-US"/>
            </a:pPr>
            <a:r>
              <a:rPr lang="ko-KR" altLang="en-US" sz="1400" b="1">
                <a:latin typeface="맑은 고딕"/>
                <a:ea typeface="맑은 고딕"/>
              </a:rPr>
              <a:t>직원만족</a:t>
            </a:r>
          </a:p>
        </p:txBody>
      </p:sp>
      <p:sp>
        <p:nvSpPr>
          <p:cNvPr id="8206" name="Text Box 31"/>
          <p:cNvSpPr txBox="1">
            <a:spLocks noChangeArrowheads="1"/>
          </p:cNvSpPr>
          <p:nvPr/>
        </p:nvSpPr>
        <p:spPr>
          <a:xfrm>
            <a:off x="5975350" y="3409950"/>
            <a:ext cx="1992313" cy="10744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 lang="ko-KR" altLang="en-US"/>
            </a:pPr>
            <a:r>
              <a:rPr lang="en-US" altLang="ko-KR" sz="1200">
                <a:latin typeface="맑은 고딕"/>
                <a:ea typeface="맑은 고딕"/>
              </a:rPr>
              <a:t>  </a:t>
            </a:r>
            <a:r>
              <a:rPr lang="ko-KR" altLang="en-US" sz="1200">
                <a:latin typeface="맑은 고딕"/>
                <a:ea typeface="맑은 고딕"/>
              </a:rPr>
              <a:t>신뢰와 소통</a:t>
            </a: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 lang="ko-KR" altLang="en-US"/>
            </a:pPr>
            <a:r>
              <a:rPr lang="en-US" altLang="ko-KR" sz="1100">
                <a:latin typeface="맑은 고딕"/>
                <a:ea typeface="맑은 고딕"/>
              </a:rPr>
              <a:t>  </a:t>
            </a:r>
            <a:r>
              <a:rPr lang="ko-KR" altLang="en-US" sz="1100">
                <a:latin typeface="맑은 고딕"/>
                <a:ea typeface="맑은 고딕"/>
              </a:rPr>
              <a:t>직원 제안활동 활성화</a:t>
            </a: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 lang="ko-KR" altLang="en-US"/>
            </a:pPr>
            <a:r>
              <a:rPr lang="en-US" altLang="ko-KR" sz="1100">
                <a:latin typeface="맑은 고딕"/>
                <a:ea typeface="맑은 고딕"/>
              </a:rPr>
              <a:t>  </a:t>
            </a:r>
            <a:r>
              <a:rPr lang="ko-KR" altLang="en-US" sz="1100">
                <a:latin typeface="맑은 고딕"/>
                <a:ea typeface="맑은 고딕"/>
              </a:rPr>
              <a:t>자기개발 기회 확대</a:t>
            </a: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 lang="ko-KR" altLang="en-US"/>
            </a:pPr>
            <a:r>
              <a:rPr lang="en-US" altLang="ko-KR" sz="1100">
                <a:latin typeface="맑은 고딕"/>
                <a:ea typeface="맑은 고딕"/>
              </a:rPr>
              <a:t>  </a:t>
            </a:r>
            <a:r>
              <a:rPr lang="ko-KR" altLang="en-US" sz="1100">
                <a:latin typeface="맑은 고딕"/>
                <a:ea typeface="맑은 고딕"/>
              </a:rPr>
              <a:t>함께 일하고 싶은 회사</a:t>
            </a:r>
            <a:endParaRPr lang="en-US" altLang="ko-KR" sz="1100">
              <a:latin typeface="맑은 고딕"/>
              <a:ea typeface="맑은 고딕"/>
            </a:endParaRPr>
          </a:p>
        </p:txBody>
      </p:sp>
      <p:sp>
        <p:nvSpPr>
          <p:cNvPr id="8207" name="Text Box 32"/>
          <p:cNvSpPr txBox="1">
            <a:spLocks noChangeArrowheads="1"/>
          </p:cNvSpPr>
          <p:nvPr/>
        </p:nvSpPr>
        <p:spPr>
          <a:xfrm>
            <a:off x="2095500" y="5605463"/>
            <a:ext cx="5294313" cy="60939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 lang="ko-KR" altLang="en-US"/>
            </a:pPr>
            <a:r>
              <a:rPr lang="ko-KR" altLang="en-US" sz="1200">
                <a:latin typeface="맑은 고딕"/>
                <a:ea typeface="맑은 고딕"/>
              </a:rPr>
              <a:t> 환경친화적이고 인간중심적인 기업으로 친환경 </a:t>
            </a:r>
            <a:r>
              <a:rPr lang="en-US" altLang="ko-KR" sz="1200">
                <a:latin typeface="맑은 고딕"/>
                <a:ea typeface="맑은 고딕"/>
              </a:rPr>
              <a:t>LED </a:t>
            </a:r>
            <a:r>
              <a:rPr lang="ko-KR" altLang="en-US" sz="1200">
                <a:latin typeface="맑은 고딕"/>
                <a:ea typeface="맑은 고딕"/>
              </a:rPr>
              <a:t>조명개발</a:t>
            </a: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rgbClr val="FF9E03"/>
              </a:buClr>
              <a:buFont typeface="Wingdings"/>
              <a:buChar char="è"/>
              <a:defRPr lang="ko-KR" altLang="en-US"/>
            </a:pPr>
            <a:r>
              <a:rPr lang="ko-KR" altLang="en-US" sz="1200">
                <a:latin typeface="맑은 고딕"/>
                <a:ea typeface="맑은 고딕"/>
              </a:rPr>
              <a:t> 국내 </a:t>
            </a:r>
            <a:r>
              <a:rPr lang="en-US" altLang="ko-KR" sz="1200">
                <a:latin typeface="맑은 고딕"/>
                <a:ea typeface="맑은 고딕"/>
              </a:rPr>
              <a:t>LED</a:t>
            </a:r>
            <a:r>
              <a:rPr lang="ko-KR" altLang="en-US" sz="1200">
                <a:latin typeface="맑은 고딕"/>
                <a:ea typeface="맑은 고딕"/>
              </a:rPr>
              <a:t>조명시장을 넘어 세계 시장에서 조명 받는 기업으로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3441700" y="1125538"/>
            <a:ext cx="2244725" cy="1939925"/>
            <a:chOff x="2164" y="709"/>
            <a:chExt cx="1414" cy="1222"/>
          </a:xfrm>
        </p:grpSpPr>
        <p:sp>
          <p:nvSpPr>
            <p:cNvPr id="8210" name="AutoShape 6"/>
            <p:cNvSpPr>
              <a:spLocks noChangeArrowheads="1"/>
            </p:cNvSpPr>
            <p:nvPr/>
          </p:nvSpPr>
          <p:spPr>
            <a:xfrm>
              <a:off x="2164" y="709"/>
              <a:ext cx="1414" cy="1222"/>
            </a:xfrm>
            <a:prstGeom prst="hexagon">
              <a:avLst>
                <a:gd name="adj" fmla="val 28928"/>
                <a:gd name="vf" fmla="val 115470"/>
              </a:avLst>
            </a:prstGeom>
            <a:solidFill>
              <a:srgbClr val="C0C0C0">
                <a:alpha val="50200"/>
              </a:srgbClr>
            </a:solidFill>
            <a:ln w="31750" algn="ctr">
              <a:noFill/>
              <a:miter/>
            </a:ln>
          </p:spPr>
          <p:txBody>
            <a:bodyPr wrap="none" anchor="ctr"/>
            <a:lstStyle/>
            <a:p>
              <a:pPr lvl="0">
                <a:defRPr lang="ko-KR" altLang="en-US"/>
              </a:pPr>
              <a:endParaRPr lang="ko-KR" altLang="en-US">
                <a:latin typeface="맑은 고딕"/>
                <a:ea typeface="맑은 고딕"/>
              </a:endParaRPr>
            </a:p>
          </p:txBody>
        </p:sp>
        <p:sp>
          <p:nvSpPr>
            <p:cNvPr id="8211" name="AutoShape 7"/>
            <p:cNvSpPr>
              <a:spLocks noChangeArrowheads="1"/>
            </p:cNvSpPr>
            <p:nvPr/>
          </p:nvSpPr>
          <p:spPr>
            <a:xfrm>
              <a:off x="2236" y="771"/>
              <a:ext cx="1270" cy="109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/>
                </a:gs>
              </a:gsLst>
              <a:lin ang="2700000" scaled="1"/>
            </a:gradFill>
            <a:ln w="31750" algn="ctr">
              <a:solidFill>
                <a:schemeClr val="bg1"/>
              </a:solidFill>
              <a:miter/>
            </a:ln>
          </p:spPr>
          <p:txBody>
            <a:bodyPr wrap="none" anchor="ctr"/>
            <a:lstStyle/>
            <a:p>
              <a:pPr lvl="0">
                <a:defRPr lang="ko-KR" altLang="en-US"/>
              </a:pPr>
              <a:endParaRPr lang="ko-KR" altLang="en-US">
                <a:latin typeface="맑은 고딕"/>
                <a:ea typeface="맑은 고딕"/>
              </a:endParaRPr>
            </a:p>
          </p:txBody>
        </p:sp>
      </p:grpSp>
      <p:sp>
        <p:nvSpPr>
          <p:cNvPr id="8209" name="Text Box 20"/>
          <p:cNvSpPr txBox="1">
            <a:spLocks noChangeArrowheads="1"/>
          </p:cNvSpPr>
          <p:nvPr/>
        </p:nvSpPr>
        <p:spPr>
          <a:xfrm>
            <a:off x="4214813" y="1785938"/>
            <a:ext cx="648652" cy="44100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ct val="20000"/>
              </a:spcBef>
              <a:defRPr lang="ko-KR" altLang="en-US"/>
            </a:pPr>
            <a:r>
              <a:rPr lang="ko-KR" altLang="en-US" b="1">
                <a:solidFill>
                  <a:schemeClr val="bg1"/>
                </a:solidFill>
                <a:latin typeface="맑은 고딕"/>
                <a:ea typeface="맑은 고딕"/>
              </a:rPr>
              <a:t>비전</a:t>
            </a:r>
          </a:p>
        </p:txBody>
      </p:sp>
      <p:sp>
        <p:nvSpPr>
          <p:cNvPr id="34" name="슬라이드 번호 개체 틀 37">
            <a:extLst>
              <a:ext uri="{FF2B5EF4-FFF2-40B4-BE49-F238E27FC236}">
                <a16:creationId xmlns:a16="http://schemas.microsoft.com/office/drawing/2014/main" id="{72708B12-517A-439B-BB1A-1C5B8A9BA640}"/>
              </a:ext>
            </a:extLst>
          </p:cNvPr>
          <p:cNvSpPr txBox="1"/>
          <p:nvPr/>
        </p:nvSpPr>
        <p:spPr>
          <a:xfrm>
            <a:off x="8534109" y="6385158"/>
            <a:ext cx="430379" cy="476250"/>
          </a:xfrm>
          <a:prstGeom prst="rect">
            <a:avLst/>
          </a:prstGeom>
          <a:noFill/>
          <a:ln>
            <a:miter/>
          </a:ln>
        </p:spPr>
        <p:txBody>
          <a:bodyPr/>
          <a:lstStyle/>
          <a:p>
            <a:pPr marL="0" lvl="0" indent="0" algn="l" defTabSz="9000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None/>
              <a:defRPr lang="ko-KR"/>
            </a:pPr>
            <a:fld id="{124EEDB3-CF50-450B-9CE2-BB28C0776AC5}" type="slidenum">
              <a:rPr lang="en-US" altLang="ko-KR" sz="1800" b="0" i="0" u="none" kern="1200" spc="0" baseline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</a:rPr>
              <a:pPr marL="0" lvl="0" indent="0" algn="l" defTabSz="90000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None/>
                <a:defRPr lang="ko-KR"/>
              </a:pPr>
              <a:t>6</a:t>
            </a:fld>
            <a:endParaRPr lang="en-US" altLang="ko-KR" sz="1800" b="0" i="0" u="none" kern="1200" spc="0" baseline="0" dirty="0"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자유형 25"/>
          <p:cNvSpPr/>
          <p:nvPr/>
        </p:nvSpPr>
        <p:spPr>
          <a:xfrm>
            <a:off x="71406" y="101232"/>
            <a:ext cx="9072594" cy="756000"/>
          </a:xfrm>
          <a:custGeom>
            <a:avLst/>
            <a:gdLst>
              <a:gd name="connsiteX0" fmla="*/ 0 w 9072594"/>
              <a:gd name="connsiteY0" fmla="*/ 0 h 785818"/>
              <a:gd name="connsiteX1" fmla="*/ 9072594 w 9072594"/>
              <a:gd name="connsiteY1" fmla="*/ 0 h 785818"/>
              <a:gd name="connsiteX2" fmla="*/ 9072594 w 9072594"/>
              <a:gd name="connsiteY2" fmla="*/ 785818 h 785818"/>
              <a:gd name="connsiteX3" fmla="*/ 0 w 9072594"/>
              <a:gd name="connsiteY3" fmla="*/ 785818 h 785818"/>
              <a:gd name="connsiteX4" fmla="*/ 0 w 9072594"/>
              <a:gd name="connsiteY4" fmla="*/ 0 h 78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2594" h="785818">
                <a:moveTo>
                  <a:pt x="0" y="0"/>
                </a:moveTo>
                <a:lnTo>
                  <a:pt x="9072594" y="0"/>
                </a:lnTo>
                <a:lnTo>
                  <a:pt x="9072594" y="785818"/>
                </a:lnTo>
                <a:lnTo>
                  <a:pt x="0" y="78581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31" name="Rectangle 864"/>
          <p:cNvSpPr>
            <a:spLocks noChangeArrowheads="1"/>
          </p:cNvSpPr>
          <p:nvPr/>
        </p:nvSpPr>
        <p:spPr>
          <a:xfrm>
            <a:off x="928662" y="290104"/>
            <a:ext cx="5500726" cy="33239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12746">
              <a:lnSpc>
                <a:spcPct val="90000"/>
              </a:lnSpc>
              <a:buSzPct val="60000"/>
              <a:defRPr lang="ko-KR"/>
            </a:pPr>
            <a:r>
              <a:rPr lang="en-US" altLang="ko-KR" sz="2400" b="1" i="0" u="none" kern="1200" spc="-50" baseline="0">
                <a:latin typeface="맑은 고딕"/>
                <a:ea typeface="맑은 고딕"/>
              </a:rPr>
              <a:t>04. </a:t>
            </a:r>
            <a:r>
              <a:rPr lang="ko-KR" altLang="en-US" sz="2400" b="1" i="0" u="none" kern="1200" spc="-50" baseline="0">
                <a:latin typeface="맑은 고딕"/>
                <a:ea typeface="맑은 고딕"/>
              </a:rPr>
              <a:t>조직도</a:t>
            </a:r>
            <a:endParaRPr lang="en-US" altLang="ko-KR" sz="2400" b="1" i="0" u="none" kern="1200" spc="-50" baseline="0">
              <a:latin typeface="맑은 고딕"/>
              <a:ea typeface="맑은 고딕"/>
            </a:endParaRPr>
          </a:p>
        </p:txBody>
      </p:sp>
      <p:sp>
        <p:nvSpPr>
          <p:cNvPr id="32" name="Rectangle 864"/>
          <p:cNvSpPr>
            <a:spLocks noChangeArrowheads="1"/>
          </p:cNvSpPr>
          <p:nvPr/>
        </p:nvSpPr>
        <p:spPr>
          <a:xfrm>
            <a:off x="7643834" y="428625"/>
            <a:ext cx="1714512" cy="193878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12746">
              <a:lnSpc>
                <a:spcPct val="90000"/>
              </a:lnSpc>
              <a:buSzPct val="60000"/>
              <a:defRPr lang="ko-KR"/>
            </a:pPr>
            <a:r>
              <a:rPr lang="en-US" altLang="ko-KR" sz="1400" b="1">
                <a:latin typeface="맑은 고딕"/>
                <a:ea typeface="맑은 고딕"/>
              </a:rPr>
              <a:t>Ⅰ</a:t>
            </a:r>
            <a:r>
              <a:rPr lang="en-US" altLang="ko-KR" sz="1400" b="1" i="0" u="none" kern="1200" spc="-50" baseline="0">
                <a:latin typeface="맑은 고딕"/>
                <a:ea typeface="맑은 고딕"/>
              </a:rPr>
              <a:t> </a:t>
            </a:r>
            <a:r>
              <a:rPr lang="ko-KR" altLang="en-US" sz="1400" b="1" i="0" u="none" kern="1200" spc="-50" baseline="0">
                <a:latin typeface="맑은 고딕"/>
                <a:ea typeface="맑은 고딕"/>
              </a:rPr>
              <a:t>회사 일반 현황</a:t>
            </a:r>
            <a:endParaRPr lang="en-US" altLang="ko-KR" sz="1400" b="1" i="0" u="none" kern="1200" spc="-50" baseline="0">
              <a:latin typeface="맑은 고딕"/>
              <a:ea typeface="맑은 고딕"/>
            </a:endParaRPr>
          </a:p>
        </p:txBody>
      </p:sp>
      <p:sp>
        <p:nvSpPr>
          <p:cNvPr id="27" name="object 82"/>
          <p:cNvSpPr/>
          <p:nvPr/>
        </p:nvSpPr>
        <p:spPr>
          <a:xfrm>
            <a:off x="4533317" y="2203564"/>
            <a:ext cx="48825" cy="1183963"/>
          </a:xfrm>
          <a:custGeom>
            <a:avLst/>
            <a:gdLst/>
            <a:ahLst/>
            <a:cxnLst/>
            <a:rect l="l" t="t" r="r" b="b"/>
            <a:pathLst>
              <a:path h="1659001">
                <a:moveTo>
                  <a:pt x="0" y="0"/>
                </a:moveTo>
                <a:lnTo>
                  <a:pt x="0" y="1659000"/>
                </a:lnTo>
              </a:path>
            </a:pathLst>
          </a:custGeom>
          <a:ln w="3175">
            <a:solidFill>
              <a:srgbClr val="C0C0C0"/>
            </a:solidFill>
          </a:ln>
        </p:spPr>
        <p:txBody>
          <a:bodyPr wrap="square" lIns="0" tIns="0" rIns="0" bIns="0">
            <a:noAutofit/>
          </a:bodyPr>
          <a:lstStyle/>
          <a:p>
            <a:pPr lvl="0">
              <a:defRPr lang="ko-KR" altLang="en-US"/>
            </a:pPr>
            <a:endParaRPr lang="ko-KR" sz="1200">
              <a:latin typeface="맑은 고딕"/>
              <a:ea typeface="맑은 고딕"/>
            </a:endParaRPr>
          </a:p>
        </p:txBody>
      </p:sp>
      <p:sp>
        <p:nvSpPr>
          <p:cNvPr id="28" name="object 36"/>
          <p:cNvSpPr/>
          <p:nvPr/>
        </p:nvSpPr>
        <p:spPr>
          <a:xfrm>
            <a:off x="3707904" y="2043135"/>
            <a:ext cx="1583877" cy="428253"/>
          </a:xfrm>
          <a:custGeom>
            <a:avLst/>
            <a:gdLst/>
            <a:ahLst/>
            <a:cxnLst/>
            <a:rect l="l" t="t" r="r" b="b"/>
            <a:pathLst>
              <a:path w="1483105" h="357251">
                <a:moveTo>
                  <a:pt x="0" y="59562"/>
                </a:moveTo>
                <a:lnTo>
                  <a:pt x="0" y="297688"/>
                </a:lnTo>
                <a:lnTo>
                  <a:pt x="710" y="306912"/>
                </a:lnTo>
                <a:lnTo>
                  <a:pt x="20641" y="342774"/>
                </a:lnTo>
                <a:lnTo>
                  <a:pt x="59562" y="357251"/>
                </a:lnTo>
                <a:lnTo>
                  <a:pt x="1423542" y="357251"/>
                </a:lnTo>
                <a:lnTo>
                  <a:pt x="1468629" y="336609"/>
                </a:lnTo>
                <a:lnTo>
                  <a:pt x="1483105" y="297688"/>
                </a:lnTo>
                <a:lnTo>
                  <a:pt x="1483105" y="59562"/>
                </a:lnTo>
                <a:lnTo>
                  <a:pt x="1462464" y="14476"/>
                </a:lnTo>
                <a:lnTo>
                  <a:pt x="1423542" y="0"/>
                </a:lnTo>
                <a:lnTo>
                  <a:pt x="59562" y="0"/>
                </a:lnTo>
                <a:lnTo>
                  <a:pt x="14476" y="20641"/>
                </a:lnTo>
                <a:lnTo>
                  <a:pt x="0" y="59562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defRPr lang="ko-KR" altLang="en-US"/>
            </a:pPr>
            <a:r>
              <a:rPr lang="en-US" sz="1600" b="1" dirty="0">
                <a:solidFill>
                  <a:schemeClr val="bg1"/>
                </a:solidFill>
                <a:latin typeface="맑은 고딕"/>
                <a:ea typeface="맑은 고딕"/>
              </a:rPr>
              <a:t>CEO</a:t>
            </a:r>
          </a:p>
        </p:txBody>
      </p:sp>
      <p:sp>
        <p:nvSpPr>
          <p:cNvPr id="29" name="object 83"/>
          <p:cNvSpPr/>
          <p:nvPr/>
        </p:nvSpPr>
        <p:spPr>
          <a:xfrm>
            <a:off x="1661416" y="3394278"/>
            <a:ext cx="5492984" cy="432210"/>
          </a:xfrm>
          <a:custGeom>
            <a:avLst/>
            <a:gdLst/>
            <a:ahLst/>
            <a:cxnLst/>
            <a:rect l="l" t="t" r="r" b="b"/>
            <a:pathLst>
              <a:path w="5143500" h="360552">
                <a:moveTo>
                  <a:pt x="0" y="360552"/>
                </a:moveTo>
                <a:lnTo>
                  <a:pt x="0" y="0"/>
                </a:lnTo>
                <a:lnTo>
                  <a:pt x="5143500" y="0"/>
                </a:lnTo>
                <a:lnTo>
                  <a:pt x="5143500" y="347852"/>
                </a:lnTo>
              </a:path>
            </a:pathLst>
          </a:custGeom>
          <a:ln w="3175">
            <a:solidFill>
              <a:srgbClr val="C0C0C0"/>
            </a:solidFill>
          </a:ln>
        </p:spPr>
        <p:txBody>
          <a:bodyPr wrap="square" lIns="0" tIns="0" rIns="0" bIns="0">
            <a:noAutofit/>
          </a:bodyPr>
          <a:lstStyle/>
          <a:p>
            <a:pPr lvl="0">
              <a:defRPr lang="ko-KR" altLang="en-US"/>
            </a:pPr>
            <a:endParaRPr lang="ko-KR" sz="1200">
              <a:latin typeface="맑은 고딕"/>
              <a:ea typeface="맑은 고딕"/>
            </a:endParaRPr>
          </a:p>
        </p:txBody>
      </p:sp>
      <p:sp>
        <p:nvSpPr>
          <p:cNvPr id="30" name="object 84"/>
          <p:cNvSpPr/>
          <p:nvPr/>
        </p:nvSpPr>
        <p:spPr>
          <a:xfrm flipH="1">
            <a:off x="3719048" y="3388055"/>
            <a:ext cx="45719" cy="432058"/>
          </a:xfrm>
          <a:custGeom>
            <a:avLst/>
            <a:gdLst/>
            <a:ahLst/>
            <a:cxnLst/>
            <a:rect l="l" t="t" r="r" b="b"/>
            <a:pathLst>
              <a:path h="360425">
                <a:moveTo>
                  <a:pt x="0" y="360425"/>
                </a:moveTo>
                <a:lnTo>
                  <a:pt x="0" y="0"/>
                </a:lnTo>
              </a:path>
            </a:pathLst>
          </a:custGeom>
          <a:ln w="3175">
            <a:solidFill>
              <a:srgbClr val="C0C0C0"/>
            </a:solidFill>
          </a:ln>
        </p:spPr>
        <p:txBody>
          <a:bodyPr wrap="square" lIns="0" tIns="0" rIns="0" bIns="0">
            <a:noAutofit/>
          </a:bodyPr>
          <a:lstStyle/>
          <a:p>
            <a:pPr lvl="0">
              <a:defRPr lang="ko-KR" altLang="en-US"/>
            </a:pPr>
            <a:endParaRPr lang="ko-KR" sz="1200">
              <a:latin typeface="맑은 고딕"/>
              <a:ea typeface="맑은 고딕"/>
            </a:endParaRPr>
          </a:p>
        </p:txBody>
      </p:sp>
      <p:sp>
        <p:nvSpPr>
          <p:cNvPr id="33" name="object 85"/>
          <p:cNvSpPr/>
          <p:nvPr/>
        </p:nvSpPr>
        <p:spPr>
          <a:xfrm flipH="1">
            <a:off x="5433548" y="3388055"/>
            <a:ext cx="45719" cy="432058"/>
          </a:xfrm>
          <a:custGeom>
            <a:avLst/>
            <a:gdLst/>
            <a:ahLst/>
            <a:cxnLst/>
            <a:rect l="l" t="t" r="r" b="b"/>
            <a:pathLst>
              <a:path h="360425">
                <a:moveTo>
                  <a:pt x="0" y="360425"/>
                </a:moveTo>
                <a:lnTo>
                  <a:pt x="0" y="0"/>
                </a:lnTo>
              </a:path>
            </a:pathLst>
          </a:custGeom>
          <a:ln w="3175">
            <a:solidFill>
              <a:srgbClr val="C0C0C0"/>
            </a:solidFill>
          </a:ln>
        </p:spPr>
        <p:txBody>
          <a:bodyPr wrap="square" lIns="0" tIns="0" rIns="0" bIns="0">
            <a:noAutofit/>
          </a:bodyPr>
          <a:lstStyle/>
          <a:p>
            <a:pPr lvl="0">
              <a:defRPr lang="ko-KR" altLang="en-US"/>
            </a:pPr>
            <a:endParaRPr lang="ko-KR" sz="1200">
              <a:latin typeface="맑은 고딕"/>
              <a:ea typeface="맑은 고딕"/>
            </a:endParaRPr>
          </a:p>
        </p:txBody>
      </p:sp>
      <p:sp>
        <p:nvSpPr>
          <p:cNvPr id="34" name="object 9"/>
          <p:cNvSpPr txBox="1"/>
          <p:nvPr/>
        </p:nvSpPr>
        <p:spPr>
          <a:xfrm>
            <a:off x="1899825" y="1322199"/>
            <a:ext cx="2745949" cy="199617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ts val="1000"/>
              </a:lnSpc>
              <a:defRPr lang="ko-KR" altLang="en-US"/>
            </a:pPr>
            <a:endParaRPr lang="ko-KR" sz="1200">
              <a:latin typeface="맑은 고딕"/>
              <a:ea typeface="맑은 고딕"/>
            </a:endParaRPr>
          </a:p>
          <a:p>
            <a:pPr marL="278511">
              <a:lnSpc>
                <a:spcPct val="104747"/>
              </a:lnSpc>
              <a:spcBef>
                <a:spcPts val="6400"/>
              </a:spcBef>
              <a:defRPr lang="ko-KR" altLang="en-US"/>
            </a:pPr>
            <a:endParaRPr lang="ko-KR" sz="1200">
              <a:latin typeface="맑은 고딕"/>
              <a:ea typeface="맑은 고딕"/>
              <a:cs typeface="바탕"/>
            </a:endParaRPr>
          </a:p>
        </p:txBody>
      </p:sp>
      <p:sp>
        <p:nvSpPr>
          <p:cNvPr id="35" name="object 7"/>
          <p:cNvSpPr txBox="1"/>
          <p:nvPr/>
        </p:nvSpPr>
        <p:spPr>
          <a:xfrm>
            <a:off x="1894836" y="3394278"/>
            <a:ext cx="1824213" cy="43221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5400">
              <a:lnSpc>
                <a:spcPts val="1000"/>
              </a:lnSpc>
              <a:defRPr lang="ko-KR" altLang="en-US"/>
            </a:pPr>
            <a:endParaRPr lang="ko-KR" sz="1200">
              <a:latin typeface="맑은 고딕"/>
              <a:ea typeface="맑은 고딕"/>
            </a:endParaRPr>
          </a:p>
        </p:txBody>
      </p:sp>
      <p:sp>
        <p:nvSpPr>
          <p:cNvPr id="36" name="object 6"/>
          <p:cNvSpPr txBox="1"/>
          <p:nvPr/>
        </p:nvSpPr>
        <p:spPr>
          <a:xfrm>
            <a:off x="3602554" y="3394278"/>
            <a:ext cx="1830995" cy="43221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5400">
              <a:lnSpc>
                <a:spcPts val="1000"/>
              </a:lnSpc>
              <a:defRPr lang="ko-KR" altLang="en-US"/>
            </a:pPr>
            <a:endParaRPr lang="ko-KR" sz="1200">
              <a:latin typeface="맑은 고딕"/>
              <a:ea typeface="맑은 고딕"/>
            </a:endParaRPr>
          </a:p>
        </p:txBody>
      </p:sp>
      <p:sp>
        <p:nvSpPr>
          <p:cNvPr id="37" name="object 5"/>
          <p:cNvSpPr txBox="1"/>
          <p:nvPr/>
        </p:nvSpPr>
        <p:spPr>
          <a:xfrm>
            <a:off x="5316624" y="3394278"/>
            <a:ext cx="1837775" cy="43221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5400">
              <a:lnSpc>
                <a:spcPts val="1000"/>
              </a:lnSpc>
              <a:defRPr lang="ko-KR" altLang="en-US"/>
            </a:pPr>
            <a:endParaRPr lang="ko-KR" sz="1200">
              <a:latin typeface="맑은 고딕"/>
              <a:ea typeface="맑은 고딕"/>
            </a:endParaRPr>
          </a:p>
        </p:txBody>
      </p:sp>
      <p:sp>
        <p:nvSpPr>
          <p:cNvPr id="38" name="object 36"/>
          <p:cNvSpPr/>
          <p:nvPr/>
        </p:nvSpPr>
        <p:spPr>
          <a:xfrm>
            <a:off x="1195999" y="3835855"/>
            <a:ext cx="1583877" cy="428253"/>
          </a:xfrm>
          <a:custGeom>
            <a:avLst/>
            <a:gdLst/>
            <a:ahLst/>
            <a:cxnLst/>
            <a:rect l="l" t="t" r="r" b="b"/>
            <a:pathLst>
              <a:path w="1483105" h="357251">
                <a:moveTo>
                  <a:pt x="0" y="59562"/>
                </a:moveTo>
                <a:lnTo>
                  <a:pt x="0" y="297688"/>
                </a:lnTo>
                <a:lnTo>
                  <a:pt x="710" y="306912"/>
                </a:lnTo>
                <a:lnTo>
                  <a:pt x="20641" y="342774"/>
                </a:lnTo>
                <a:lnTo>
                  <a:pt x="59562" y="357251"/>
                </a:lnTo>
                <a:lnTo>
                  <a:pt x="1423542" y="357251"/>
                </a:lnTo>
                <a:lnTo>
                  <a:pt x="1468629" y="336609"/>
                </a:lnTo>
                <a:lnTo>
                  <a:pt x="1483105" y="297688"/>
                </a:lnTo>
                <a:lnTo>
                  <a:pt x="1483105" y="59562"/>
                </a:lnTo>
                <a:lnTo>
                  <a:pt x="1462464" y="14476"/>
                </a:lnTo>
                <a:lnTo>
                  <a:pt x="1423542" y="0"/>
                </a:lnTo>
                <a:lnTo>
                  <a:pt x="59562" y="0"/>
                </a:lnTo>
                <a:lnTo>
                  <a:pt x="14476" y="20641"/>
                </a:lnTo>
                <a:lnTo>
                  <a:pt x="0" y="59562"/>
                </a:lnTo>
                <a:close/>
              </a:path>
            </a:pathLst>
          </a:custGeom>
          <a:solidFill>
            <a:schemeClr val="tx2">
              <a:lumMod val="80000"/>
              <a:lumOff val="20000"/>
            </a:schemeClr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defRPr lang="ko-KR" altLang="en-US"/>
            </a:pPr>
            <a:r>
              <a:rPr lang="ko-KR" altLang="en-US" sz="1400" b="1">
                <a:solidFill>
                  <a:schemeClr val="bg1"/>
                </a:solidFill>
                <a:latin typeface="맑은 고딕"/>
                <a:ea typeface="맑은 고딕"/>
              </a:rPr>
              <a:t>기획</a:t>
            </a:r>
            <a:r>
              <a:rPr lang="en-US" altLang="ko-KR" sz="1400" b="1">
                <a:solidFill>
                  <a:schemeClr val="bg1"/>
                </a:solidFill>
                <a:latin typeface="맑은 고딕"/>
                <a:ea typeface="맑은 고딕"/>
              </a:rPr>
              <a:t>/</a:t>
            </a:r>
            <a:r>
              <a:rPr lang="ko-KR" altLang="en-US" sz="1400" b="1">
                <a:solidFill>
                  <a:schemeClr val="bg1"/>
                </a:solidFill>
                <a:latin typeface="맑은 고딕"/>
                <a:ea typeface="맑은 고딕"/>
              </a:rPr>
              <a:t>관리팀</a:t>
            </a:r>
            <a:endParaRPr lang="ko-KR" sz="1400" b="1">
              <a:solidFill>
                <a:schemeClr val="bg1"/>
              </a:solidFill>
              <a:latin typeface="맑은 고딕"/>
              <a:ea typeface="맑은 고딕"/>
            </a:endParaRPr>
          </a:p>
        </p:txBody>
      </p:sp>
      <p:sp>
        <p:nvSpPr>
          <p:cNvPr id="40" name="object 36"/>
          <p:cNvSpPr/>
          <p:nvPr/>
        </p:nvSpPr>
        <p:spPr>
          <a:xfrm>
            <a:off x="2908542" y="3833746"/>
            <a:ext cx="1583877" cy="428253"/>
          </a:xfrm>
          <a:custGeom>
            <a:avLst/>
            <a:gdLst/>
            <a:ahLst/>
            <a:cxnLst/>
            <a:rect l="l" t="t" r="r" b="b"/>
            <a:pathLst>
              <a:path w="1483105" h="357251">
                <a:moveTo>
                  <a:pt x="0" y="59562"/>
                </a:moveTo>
                <a:lnTo>
                  <a:pt x="0" y="297688"/>
                </a:lnTo>
                <a:lnTo>
                  <a:pt x="710" y="306912"/>
                </a:lnTo>
                <a:lnTo>
                  <a:pt x="20641" y="342774"/>
                </a:lnTo>
                <a:lnTo>
                  <a:pt x="59562" y="357251"/>
                </a:lnTo>
                <a:lnTo>
                  <a:pt x="1423542" y="357251"/>
                </a:lnTo>
                <a:lnTo>
                  <a:pt x="1468629" y="336609"/>
                </a:lnTo>
                <a:lnTo>
                  <a:pt x="1483105" y="297688"/>
                </a:lnTo>
                <a:lnTo>
                  <a:pt x="1483105" y="59562"/>
                </a:lnTo>
                <a:lnTo>
                  <a:pt x="1462464" y="14476"/>
                </a:lnTo>
                <a:lnTo>
                  <a:pt x="1423542" y="0"/>
                </a:lnTo>
                <a:lnTo>
                  <a:pt x="59562" y="0"/>
                </a:lnTo>
                <a:lnTo>
                  <a:pt x="14476" y="20641"/>
                </a:lnTo>
                <a:lnTo>
                  <a:pt x="0" y="59562"/>
                </a:lnTo>
                <a:close/>
              </a:path>
            </a:pathLst>
          </a:custGeom>
          <a:solidFill>
            <a:schemeClr val="tx2">
              <a:lumMod val="80000"/>
              <a:lumOff val="20000"/>
            </a:schemeClr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defRPr lang="ko-KR" altLang="en-US"/>
            </a:pPr>
            <a:r>
              <a:rPr lang="ko-KR" altLang="en-US" sz="1400" b="1">
                <a:solidFill>
                  <a:schemeClr val="bg1"/>
                </a:solidFill>
                <a:latin typeface="맑은 고딕"/>
                <a:ea typeface="맑은 고딕"/>
              </a:rPr>
              <a:t>영업팀</a:t>
            </a:r>
            <a:endParaRPr lang="ko-KR" sz="1400" b="1">
              <a:solidFill>
                <a:schemeClr val="bg1"/>
              </a:solidFill>
              <a:latin typeface="맑은 고딕"/>
              <a:ea typeface="맑은 고딕"/>
            </a:endParaRPr>
          </a:p>
        </p:txBody>
      </p:sp>
      <p:sp>
        <p:nvSpPr>
          <p:cNvPr id="42" name="object 36"/>
          <p:cNvSpPr/>
          <p:nvPr/>
        </p:nvSpPr>
        <p:spPr>
          <a:xfrm>
            <a:off x="4609438" y="3835855"/>
            <a:ext cx="1583877" cy="428253"/>
          </a:xfrm>
          <a:custGeom>
            <a:avLst/>
            <a:gdLst/>
            <a:ahLst/>
            <a:cxnLst/>
            <a:rect l="l" t="t" r="r" b="b"/>
            <a:pathLst>
              <a:path w="1483105" h="357251">
                <a:moveTo>
                  <a:pt x="0" y="59562"/>
                </a:moveTo>
                <a:lnTo>
                  <a:pt x="0" y="297688"/>
                </a:lnTo>
                <a:lnTo>
                  <a:pt x="710" y="306912"/>
                </a:lnTo>
                <a:lnTo>
                  <a:pt x="20641" y="342774"/>
                </a:lnTo>
                <a:lnTo>
                  <a:pt x="59562" y="357251"/>
                </a:lnTo>
                <a:lnTo>
                  <a:pt x="1423542" y="357251"/>
                </a:lnTo>
                <a:lnTo>
                  <a:pt x="1468629" y="336609"/>
                </a:lnTo>
                <a:lnTo>
                  <a:pt x="1483105" y="297688"/>
                </a:lnTo>
                <a:lnTo>
                  <a:pt x="1483105" y="59562"/>
                </a:lnTo>
                <a:lnTo>
                  <a:pt x="1462464" y="14476"/>
                </a:lnTo>
                <a:lnTo>
                  <a:pt x="1423542" y="0"/>
                </a:lnTo>
                <a:lnTo>
                  <a:pt x="59562" y="0"/>
                </a:lnTo>
                <a:lnTo>
                  <a:pt x="14476" y="20641"/>
                </a:lnTo>
                <a:lnTo>
                  <a:pt x="0" y="59562"/>
                </a:lnTo>
                <a:close/>
              </a:path>
            </a:pathLst>
          </a:custGeom>
          <a:solidFill>
            <a:schemeClr val="tx2">
              <a:lumMod val="80000"/>
              <a:lumOff val="20000"/>
            </a:schemeClr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defRPr lang="ko-KR" altLang="en-US"/>
            </a:pPr>
            <a:r>
              <a:rPr lang="ko-KR" altLang="en-US" sz="1400" b="1">
                <a:solidFill>
                  <a:schemeClr val="bg1"/>
                </a:solidFill>
                <a:latin typeface="맑은 고딕"/>
                <a:ea typeface="맑은 고딕"/>
              </a:rPr>
              <a:t>생산및 품질관리팀</a:t>
            </a:r>
            <a:endParaRPr lang="ko-KR" sz="1400" b="1">
              <a:solidFill>
                <a:schemeClr val="bg1"/>
              </a:solidFill>
              <a:latin typeface="맑은 고딕"/>
              <a:ea typeface="맑은 고딕"/>
            </a:endParaRPr>
          </a:p>
        </p:txBody>
      </p:sp>
      <p:sp>
        <p:nvSpPr>
          <p:cNvPr id="44" name="object 36"/>
          <p:cNvSpPr/>
          <p:nvPr/>
        </p:nvSpPr>
        <p:spPr>
          <a:xfrm>
            <a:off x="6308866" y="3839650"/>
            <a:ext cx="1583877" cy="428253"/>
          </a:xfrm>
          <a:custGeom>
            <a:avLst/>
            <a:gdLst/>
            <a:ahLst/>
            <a:cxnLst/>
            <a:rect l="l" t="t" r="r" b="b"/>
            <a:pathLst>
              <a:path w="1483105" h="357251">
                <a:moveTo>
                  <a:pt x="0" y="59562"/>
                </a:moveTo>
                <a:lnTo>
                  <a:pt x="0" y="297688"/>
                </a:lnTo>
                <a:lnTo>
                  <a:pt x="710" y="306912"/>
                </a:lnTo>
                <a:lnTo>
                  <a:pt x="20641" y="342774"/>
                </a:lnTo>
                <a:lnTo>
                  <a:pt x="59562" y="357251"/>
                </a:lnTo>
                <a:lnTo>
                  <a:pt x="1423542" y="357251"/>
                </a:lnTo>
                <a:lnTo>
                  <a:pt x="1468629" y="336609"/>
                </a:lnTo>
                <a:lnTo>
                  <a:pt x="1483105" y="297688"/>
                </a:lnTo>
                <a:lnTo>
                  <a:pt x="1483105" y="59562"/>
                </a:lnTo>
                <a:lnTo>
                  <a:pt x="1462464" y="14476"/>
                </a:lnTo>
                <a:lnTo>
                  <a:pt x="1423542" y="0"/>
                </a:lnTo>
                <a:lnTo>
                  <a:pt x="59562" y="0"/>
                </a:lnTo>
                <a:lnTo>
                  <a:pt x="14476" y="20641"/>
                </a:lnTo>
                <a:lnTo>
                  <a:pt x="0" y="59562"/>
                </a:lnTo>
                <a:close/>
              </a:path>
            </a:pathLst>
          </a:custGeom>
          <a:solidFill>
            <a:schemeClr val="tx2">
              <a:lumMod val="80000"/>
              <a:lumOff val="20000"/>
            </a:schemeClr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defRPr lang="ko-KR" altLang="en-US"/>
            </a:pPr>
            <a:r>
              <a:rPr lang="ko-KR" altLang="en-US" sz="1400" b="1">
                <a:solidFill>
                  <a:schemeClr val="bg1"/>
                </a:solidFill>
                <a:latin typeface="맑은 고딕"/>
                <a:ea typeface="맑은 고딕"/>
              </a:rPr>
              <a:t>기업부설연구소</a:t>
            </a:r>
            <a:r>
              <a:rPr lang="en-US" altLang="ko-KR" sz="1200" b="1">
                <a:solidFill>
                  <a:schemeClr val="bg1"/>
                </a:solidFill>
                <a:latin typeface="맑은 고딕"/>
                <a:ea typeface="맑은 고딕"/>
              </a:rPr>
              <a:t>(R&amp;D)</a:t>
            </a:r>
            <a:endParaRPr lang="ko-KR" sz="1200" b="1">
              <a:solidFill>
                <a:schemeClr val="bg1"/>
              </a:solidFill>
              <a:latin typeface="맑은 고딕"/>
              <a:ea typeface="맑은 고딕"/>
            </a:endParaRPr>
          </a:p>
        </p:txBody>
      </p:sp>
      <p:sp>
        <p:nvSpPr>
          <p:cNvPr id="50" name="슬라이드 번호 개체 틀 37">
            <a:extLst>
              <a:ext uri="{FF2B5EF4-FFF2-40B4-BE49-F238E27FC236}">
                <a16:creationId xmlns:a16="http://schemas.microsoft.com/office/drawing/2014/main" id="{DC979B29-8497-4929-9645-02FB5B0144A6}"/>
              </a:ext>
            </a:extLst>
          </p:cNvPr>
          <p:cNvSpPr txBox="1"/>
          <p:nvPr/>
        </p:nvSpPr>
        <p:spPr>
          <a:xfrm>
            <a:off x="8534109" y="6385158"/>
            <a:ext cx="430379" cy="476250"/>
          </a:xfrm>
          <a:prstGeom prst="rect">
            <a:avLst/>
          </a:prstGeom>
          <a:noFill/>
          <a:ln>
            <a:miter/>
          </a:ln>
        </p:spPr>
        <p:txBody>
          <a:bodyPr/>
          <a:lstStyle/>
          <a:p>
            <a:pPr marL="0" lvl="0" indent="0" algn="l" defTabSz="9000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None/>
              <a:defRPr lang="ko-KR"/>
            </a:pPr>
            <a:fld id="{124EEDB3-CF50-450B-9CE2-BB28C0776AC5}" type="slidenum">
              <a:rPr lang="en-US" altLang="ko-KR" sz="1800" b="0" i="0" u="none" kern="1200" spc="0" baseline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</a:rPr>
              <a:pPr marL="0" lvl="0" indent="0" algn="l" defTabSz="90000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None/>
                <a:defRPr lang="ko-KR"/>
              </a:pPr>
              <a:t>7</a:t>
            </a:fld>
            <a:endParaRPr lang="en-US" altLang="ko-KR" sz="1800" b="0" i="0" u="none" kern="1200" spc="0" baseline="0" dirty="0"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>
            <a:spLocks noChangeArrowheads="1"/>
          </p:cNvSpPr>
          <p:nvPr/>
        </p:nvSpPr>
        <p:spPr>
          <a:xfrm>
            <a:off x="954549" y="1480911"/>
            <a:ext cx="1158972" cy="2554545"/>
          </a:xfrm>
          <a:prstGeom prst="rect">
            <a:avLst/>
          </a:prstGeom>
          <a:noFill/>
          <a:ln w="3175" algn="ctr">
            <a:noFill/>
            <a:miter/>
          </a:ln>
          <a:effectLst/>
        </p:spPr>
        <p:txBody>
          <a:bodyPr wrap="none" lIns="0" tIns="0" rIns="0" bIns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9pPr>
          </a:lstStyle>
          <a:p>
            <a:pPr indent="-180975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defRPr/>
            </a:pPr>
            <a:r>
              <a:rPr lang="en-US" altLang="ko-KR" sz="16600" b="1" spc="-200">
                <a:ln w="9525">
                  <a:prstDash val="solid"/>
                </a:ln>
                <a:solidFill>
                  <a:schemeClr val="bg1"/>
                </a:solidFill>
                <a:latin typeface="Arial"/>
                <a:ea typeface="나눔명조 ExtraBold"/>
                <a:cs typeface="Arial"/>
              </a:rPr>
              <a:t>2</a:t>
            </a:r>
          </a:p>
        </p:txBody>
      </p:sp>
      <p:grpSp>
        <p:nvGrpSpPr>
          <p:cNvPr id="2" name="그룹 6"/>
          <p:cNvGrpSpPr/>
          <p:nvPr/>
        </p:nvGrpSpPr>
        <p:grpSpPr>
          <a:xfrm>
            <a:off x="1115737" y="2470505"/>
            <a:ext cx="1344241" cy="1344241"/>
            <a:chOff x="1021147" y="2491525"/>
            <a:chExt cx="1344241" cy="1344241"/>
          </a:xfrm>
        </p:grpSpPr>
        <p:sp>
          <p:nvSpPr>
            <p:cNvPr id="24" name="직각 삼각형 23"/>
            <p:cNvSpPr/>
            <p:nvPr/>
          </p:nvSpPr>
          <p:spPr>
            <a:xfrm rot="16200000">
              <a:off x="1206409" y="2841773"/>
              <a:ext cx="811605" cy="811605"/>
            </a:xfrm>
            <a:prstGeom prst="rtTriangle">
              <a:avLst/>
            </a:prstGeom>
            <a:solidFill>
              <a:srgbClr val="0065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solidFill>
                  <a:srgbClr val="00B0F0"/>
                </a:solidFill>
              </a:endParaRPr>
            </a:p>
          </p:txBody>
        </p:sp>
        <p:cxnSp>
          <p:nvCxnSpPr>
            <p:cNvPr id="21" name="직선 연결선 20"/>
            <p:cNvCxnSpPr/>
            <p:nvPr/>
          </p:nvCxnSpPr>
          <p:spPr>
            <a:xfrm flipV="1">
              <a:off x="1021147" y="2491525"/>
              <a:ext cx="1344241" cy="13442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직선 연결선 25"/>
          <p:cNvCxnSpPr/>
          <p:nvPr/>
        </p:nvCxnSpPr>
        <p:spPr>
          <a:xfrm flipV="1">
            <a:off x="7596336" y="3489874"/>
            <a:ext cx="321800" cy="321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직사각형 49"/>
          <p:cNvSpPr>
            <a:spLocks noChangeArrowheads="1"/>
          </p:cNvSpPr>
          <p:nvPr/>
        </p:nvSpPr>
        <p:spPr>
          <a:xfrm>
            <a:off x="2616266" y="2786058"/>
            <a:ext cx="2455800" cy="1557349"/>
          </a:xfrm>
          <a:prstGeom prst="rect">
            <a:avLst/>
          </a:prstGeom>
          <a:noFill/>
          <a:ln w="3175" algn="ctr">
            <a:noFill/>
            <a:miter/>
          </a:ln>
          <a:effectLst/>
        </p:spPr>
        <p:txBody>
          <a:bodyPr wrap="none" lIns="0" tIns="0" rIns="0" bIns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/>
                <a:ea typeface="굴림"/>
                <a:cs typeface="+mn-cs"/>
              </a:defRPr>
            </a:lvl9pPr>
          </a:lstStyle>
          <a:p>
            <a:pPr marL="342900" indent="-342900">
              <a:lnSpc>
                <a:spcPct val="130000"/>
              </a:lnSpc>
              <a:spcBef>
                <a:spcPct val="20000"/>
              </a:spcBef>
              <a:defRPr/>
            </a:pPr>
            <a:r>
              <a:rPr lang="ko-KR" alt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40"/>
                    </a:srgbClr>
                  </a:outerShdw>
                </a:effectLst>
                <a:latin typeface="맑은 고딕"/>
                <a:ea typeface="맑은 고딕"/>
                <a:sym typeface="Monotype Sorts"/>
              </a:rPr>
              <a:t>사업 현황</a:t>
            </a:r>
          </a:p>
          <a:p>
            <a:pPr indent="-180975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defRPr/>
            </a:pPr>
            <a:endParaRPr lang="en-US" altLang="ko-KR" sz="4400" b="1" spc="-200">
              <a:ln w="9525">
                <a:prstDash val="solid"/>
              </a:ln>
              <a:solidFill>
                <a:schemeClr val="bg1"/>
              </a:solidFill>
              <a:latin typeface="Arial"/>
              <a:ea typeface="나눔명조 ExtraBold"/>
              <a:cs typeface="Arial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>
          <a:xfrm>
            <a:off x="5643570" y="2928934"/>
            <a:ext cx="1660525" cy="941796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altLang="ko-KR" sz="1200" b="1" dirty="0">
                <a:solidFill>
                  <a:schemeClr val="bg1"/>
                </a:solidFill>
                <a:latin typeface="맑은 고딕"/>
                <a:ea typeface="맑은 고딕"/>
              </a:rPr>
              <a:t>01  </a:t>
            </a:r>
            <a:r>
              <a:rPr lang="ko-KR" altLang="en-US" sz="1200" b="1" dirty="0">
                <a:solidFill>
                  <a:schemeClr val="bg1"/>
                </a:solidFill>
                <a:latin typeface="맑은 고딕"/>
                <a:ea typeface="맑은 고딕"/>
              </a:rPr>
              <a:t>보유 기술 현황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ko-KR" sz="1200" b="1" dirty="0">
                <a:solidFill>
                  <a:schemeClr val="bg1"/>
                </a:solidFill>
                <a:latin typeface="맑은 고딕"/>
                <a:ea typeface="맑은 고딕"/>
              </a:rPr>
              <a:t>02  </a:t>
            </a:r>
            <a:r>
              <a:rPr lang="ko-KR" altLang="en-US" sz="1200" b="1" dirty="0">
                <a:solidFill>
                  <a:schemeClr val="bg1"/>
                </a:solidFill>
                <a:latin typeface="맑은 고딕"/>
                <a:ea typeface="맑은 고딕"/>
              </a:rPr>
              <a:t>연구 장비 현황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ko-KR" sz="1200" b="1" dirty="0">
                <a:solidFill>
                  <a:schemeClr val="bg1"/>
                </a:solidFill>
                <a:latin typeface="맑은 고딕"/>
                <a:ea typeface="맑은 고딕"/>
              </a:rPr>
              <a:t>03  </a:t>
            </a:r>
            <a:r>
              <a:rPr lang="ko-KR" altLang="en-US" sz="1200" b="1" dirty="0">
                <a:solidFill>
                  <a:schemeClr val="bg1"/>
                </a:solidFill>
                <a:latin typeface="맑은 고딕"/>
                <a:ea typeface="맑은 고딕"/>
              </a:rPr>
              <a:t>제품 소개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ko-KR" sz="1200" b="1" dirty="0">
                <a:solidFill>
                  <a:schemeClr val="bg1"/>
                </a:solidFill>
                <a:latin typeface="맑은 고딕"/>
                <a:ea typeface="맑은 고딕"/>
              </a:rPr>
              <a:t>04  </a:t>
            </a:r>
            <a:r>
              <a:rPr lang="ko-KR" altLang="en-US" sz="1200" b="1" dirty="0">
                <a:solidFill>
                  <a:schemeClr val="bg1"/>
                </a:solidFill>
                <a:latin typeface="맑은 고딕"/>
                <a:ea typeface="맑은 고딕"/>
              </a:rPr>
              <a:t>생산</a:t>
            </a:r>
            <a:r>
              <a:rPr lang="en-US" altLang="ko-KR" sz="1200" b="1" dirty="0">
                <a:solidFill>
                  <a:schemeClr val="bg1"/>
                </a:solidFill>
                <a:latin typeface="맑은 고딕"/>
                <a:ea typeface="맑은 고딕"/>
              </a:rPr>
              <a:t>(</a:t>
            </a:r>
            <a:r>
              <a:rPr lang="ko-KR" altLang="en-US" sz="1200" b="1" dirty="0">
                <a:solidFill>
                  <a:schemeClr val="bg1"/>
                </a:solidFill>
                <a:latin typeface="맑은 고딕"/>
                <a:ea typeface="맑은 고딕"/>
              </a:rPr>
              <a:t>제조공정도</a:t>
            </a:r>
            <a:r>
              <a:rPr lang="en-US" altLang="ko-KR" sz="1200" b="1" dirty="0">
                <a:solidFill>
                  <a:schemeClr val="bg1"/>
                </a:solidFill>
                <a:latin typeface="맑은 고딕"/>
                <a:ea typeface="맑은 고딕"/>
              </a:rPr>
              <a:t>)</a:t>
            </a:r>
          </a:p>
        </p:txBody>
      </p:sp>
      <p:sp>
        <p:nvSpPr>
          <p:cNvPr id="9" name="슬라이드 번호 개체 틀 37">
            <a:extLst>
              <a:ext uri="{FF2B5EF4-FFF2-40B4-BE49-F238E27FC236}">
                <a16:creationId xmlns:a16="http://schemas.microsoft.com/office/drawing/2014/main" id="{9221BFF3-FE07-424A-8B23-84782D7632F9}"/>
              </a:ext>
            </a:extLst>
          </p:cNvPr>
          <p:cNvSpPr txBox="1"/>
          <p:nvPr/>
        </p:nvSpPr>
        <p:spPr>
          <a:xfrm>
            <a:off x="8534109" y="6385158"/>
            <a:ext cx="430379" cy="476250"/>
          </a:xfrm>
          <a:prstGeom prst="rect">
            <a:avLst/>
          </a:prstGeom>
          <a:noFill/>
          <a:ln>
            <a:miter/>
          </a:ln>
        </p:spPr>
        <p:txBody>
          <a:bodyPr/>
          <a:lstStyle/>
          <a:p>
            <a:pPr marL="0" lvl="0" indent="0" algn="l" defTabSz="9000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None/>
              <a:defRPr lang="ko-KR"/>
            </a:pPr>
            <a:fld id="{124EEDB3-CF50-450B-9CE2-BB28C0776AC5}" type="slidenum">
              <a:rPr lang="en-US" altLang="ko-KR" sz="1800" b="0" i="0" u="none" kern="1200" spc="0" baseline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</a:rPr>
              <a:pPr marL="0" lvl="0" indent="0" algn="l" defTabSz="90000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None/>
                <a:defRPr lang="ko-KR"/>
              </a:pPr>
              <a:t>8</a:t>
            </a:fld>
            <a:endParaRPr lang="en-US" altLang="ko-KR" sz="1800" b="0" i="0" u="none" kern="1200" spc="0" baseline="0" dirty="0"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자유형 5"/>
          <p:cNvSpPr/>
          <p:nvPr/>
        </p:nvSpPr>
        <p:spPr>
          <a:xfrm>
            <a:off x="71406" y="101232"/>
            <a:ext cx="9072594" cy="756000"/>
          </a:xfrm>
          <a:custGeom>
            <a:avLst/>
            <a:gdLst>
              <a:gd name="connsiteX0" fmla="*/ 0 w 9072594"/>
              <a:gd name="connsiteY0" fmla="*/ 0 h 785818"/>
              <a:gd name="connsiteX1" fmla="*/ 9072594 w 9072594"/>
              <a:gd name="connsiteY1" fmla="*/ 0 h 785818"/>
              <a:gd name="connsiteX2" fmla="*/ 9072594 w 9072594"/>
              <a:gd name="connsiteY2" fmla="*/ 785818 h 785818"/>
              <a:gd name="connsiteX3" fmla="*/ 0 w 9072594"/>
              <a:gd name="connsiteY3" fmla="*/ 785818 h 785818"/>
              <a:gd name="connsiteX4" fmla="*/ 0 w 9072594"/>
              <a:gd name="connsiteY4" fmla="*/ 0 h 78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2594" h="785818">
                <a:moveTo>
                  <a:pt x="0" y="0"/>
                </a:moveTo>
                <a:lnTo>
                  <a:pt x="9072594" y="0"/>
                </a:lnTo>
                <a:lnTo>
                  <a:pt x="9072594" y="785818"/>
                </a:lnTo>
                <a:lnTo>
                  <a:pt x="0" y="78581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4" name="Rectangle 864"/>
          <p:cNvSpPr>
            <a:spLocks noChangeArrowheads="1"/>
          </p:cNvSpPr>
          <p:nvPr/>
        </p:nvSpPr>
        <p:spPr>
          <a:xfrm>
            <a:off x="928662" y="290104"/>
            <a:ext cx="5500726" cy="33239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12746">
              <a:lnSpc>
                <a:spcPct val="90000"/>
              </a:lnSpc>
              <a:buSzPct val="60000"/>
              <a:defRPr lang="ko-KR"/>
            </a:pPr>
            <a:r>
              <a:rPr lang="en-US" altLang="ko-KR" sz="2400" b="1" i="0" u="none" kern="1200" spc="-50" baseline="0">
                <a:latin typeface="맑은 고딕"/>
                <a:ea typeface="맑은 고딕"/>
              </a:rPr>
              <a:t>01. </a:t>
            </a:r>
            <a:r>
              <a:rPr lang="ko-KR" altLang="en-US" sz="2400" b="1" i="0" u="none" kern="1200" spc="-50" baseline="0">
                <a:latin typeface="맑은 고딕"/>
                <a:ea typeface="맑은 고딕"/>
              </a:rPr>
              <a:t>보유 기술 현황</a:t>
            </a:r>
            <a:endParaRPr lang="en-US" altLang="ko-KR" sz="2400" b="1" i="0" u="none" kern="1200" spc="-50" baseline="0">
              <a:latin typeface="맑은 고딕"/>
              <a:ea typeface="맑은 고딕"/>
            </a:endParaRPr>
          </a:p>
        </p:txBody>
      </p:sp>
      <p:sp>
        <p:nvSpPr>
          <p:cNvPr id="5" name="Rectangle 864"/>
          <p:cNvSpPr>
            <a:spLocks noChangeArrowheads="1"/>
          </p:cNvSpPr>
          <p:nvPr/>
        </p:nvSpPr>
        <p:spPr>
          <a:xfrm>
            <a:off x="8001024" y="428604"/>
            <a:ext cx="3214710" cy="400071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0" tIns="0" rIns="0" bIns="0" anchor="ctr">
            <a:spAutoFit/>
          </a:bodyPr>
          <a:lstStyle/>
          <a:p>
            <a:pPr defTabSz="912746">
              <a:lnSpc>
                <a:spcPct val="90000"/>
              </a:lnSpc>
              <a:buSzPct val="60000"/>
              <a:defRPr lang="ko-KR"/>
            </a:pPr>
            <a:r>
              <a:rPr lang="en-US" altLang="ko-KR" sz="1400" b="1">
                <a:latin typeface="맑은 고딕"/>
                <a:ea typeface="맑은 고딕"/>
              </a:rPr>
              <a:t>Ⅱ </a:t>
            </a:r>
            <a:r>
              <a:rPr lang="ko-KR" altLang="en-US" sz="1400" b="1">
                <a:latin typeface="맑은 고딕"/>
                <a:ea typeface="맑은 고딕"/>
              </a:rPr>
              <a:t>사업 현황</a:t>
            </a:r>
          </a:p>
          <a:p>
            <a:pPr defTabSz="912746">
              <a:lnSpc>
                <a:spcPct val="90000"/>
              </a:lnSpc>
              <a:buSzPct val="60000"/>
              <a:defRPr lang="ko-KR"/>
            </a:pPr>
            <a:endParaRPr lang="en-US" altLang="ko-KR" sz="1400" b="1" i="0" u="none" kern="1200" spc="-50" baseline="0">
              <a:latin typeface="맑은 고딕"/>
              <a:ea typeface="맑은 고딕"/>
            </a:endParaRPr>
          </a:p>
        </p:txBody>
      </p:sp>
      <p:graphicFrame>
        <p:nvGraphicFramePr>
          <p:cNvPr id="36" name="Group 1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380075"/>
              </p:ext>
            </p:extLst>
          </p:nvPr>
        </p:nvGraphicFramePr>
        <p:xfrm>
          <a:off x="571500" y="1124744"/>
          <a:ext cx="7588800" cy="5231606"/>
        </p:xfrm>
        <a:graphic>
          <a:graphicData uri="http://schemas.openxmlformats.org/drawingml/2006/table">
            <a:tbl>
              <a:tblPr firstRow="1" bandRow="1"/>
              <a:tblGrid>
                <a:gridCol w="2443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07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349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0164">
                <a:tc>
                  <a:txBody>
                    <a:bodyPr/>
                    <a:lstStyle/>
                    <a:p>
                      <a:pPr marL="342900" lvl="0" indent="-342900" algn="ctr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300" b="0" i="0" u="none" dirty="0">
                          <a:solidFill>
                            <a:schemeClr val="bg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기술개발 및 사업화실적</a:t>
                      </a:r>
                    </a:p>
                  </a:txBody>
                  <a:tcPr marL="86863" marR="86863" marT="43432" marB="43432"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300" b="0" i="0" u="none">
                          <a:solidFill>
                            <a:schemeClr val="bg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건수</a:t>
                      </a:r>
                    </a:p>
                  </a:txBody>
                  <a:tcPr marL="86863" marR="86863" marT="43432" marB="43432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300" b="0" i="0" u="none">
                          <a:solidFill>
                            <a:schemeClr val="bg1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내용</a:t>
                      </a:r>
                    </a:p>
                  </a:txBody>
                  <a:tcPr marL="86863" marR="86863" marT="43432" marB="43432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9050" cap="flat" cmpd="sng" algn="ctr">
                      <a:solidFill>
                        <a:srgbClr val="0C8AC0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71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3978">
                <a:tc>
                  <a:txBody>
                    <a:bodyPr/>
                    <a:lstStyle/>
                    <a:p>
                      <a:pPr marL="342900" lvl="0" indent="-342900" algn="ctr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1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기술상용화</a:t>
                      </a:r>
                      <a:r>
                        <a:rPr lang="en-US" altLang="ko-KR" sz="11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(</a:t>
                      </a:r>
                      <a:r>
                        <a:rPr lang="ko-KR" altLang="en-US" sz="11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사업화</a:t>
                      </a:r>
                      <a:r>
                        <a:rPr lang="en-US" altLang="ko-KR" sz="11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)</a:t>
                      </a:r>
                      <a:r>
                        <a:rPr lang="ko-KR" altLang="en-US" sz="11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실적</a:t>
                      </a:r>
                    </a:p>
                  </a:txBody>
                  <a:tcPr marL="86863" marR="86863" marT="43432" marB="43432"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1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4</a:t>
                      </a:r>
                    </a:p>
                  </a:txBody>
                  <a:tcPr marL="86863" marR="86863" marT="43432" marB="43432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/>
                      </a:pPr>
                      <a:r>
                        <a:rPr lang="ko-KR" altLang="en-US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1.  </a:t>
                      </a:r>
                      <a:r>
                        <a:rPr lang="en-US" altLang="ko-KR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LED BAR </a:t>
                      </a:r>
                      <a:r>
                        <a:rPr lang="ko-KR" altLang="en-US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제조 기술</a:t>
                      </a:r>
                    </a:p>
                    <a:p>
                      <a:pPr marL="342900" lvl="0" indent="-342900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/>
                      </a:pPr>
                      <a:r>
                        <a:rPr lang="ko-KR" altLang="en-US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2.  </a:t>
                      </a:r>
                      <a:r>
                        <a:rPr lang="en-US" altLang="ko-KR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LED</a:t>
                      </a:r>
                      <a:r>
                        <a:rPr lang="ko-KR" altLang="en-US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</a:t>
                      </a:r>
                      <a:r>
                        <a:rPr lang="en-US" altLang="ko-KR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MR 16 </a:t>
                      </a:r>
                      <a:r>
                        <a:rPr lang="ko-KR" altLang="en-US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제조 기술</a:t>
                      </a:r>
                      <a:r>
                        <a:rPr lang="en-US" altLang="ko-KR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</a:t>
                      </a:r>
                    </a:p>
                    <a:p>
                      <a:pPr marL="342900" lvl="0" indent="-342900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/>
                      </a:pPr>
                      <a:r>
                        <a:rPr lang="en-US" altLang="ko-KR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3.  LED </a:t>
                      </a:r>
                      <a:r>
                        <a:rPr lang="ko-KR" altLang="en-US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리폼램프 제조 기술</a:t>
                      </a:r>
                    </a:p>
                    <a:p>
                      <a:pPr marL="342900" lvl="0" indent="-342900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/>
                      </a:pPr>
                      <a:r>
                        <a:rPr lang="ko-KR" altLang="en-US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4. </a:t>
                      </a:r>
                      <a:r>
                        <a:rPr lang="en-US" altLang="ko-KR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LED </a:t>
                      </a:r>
                      <a:r>
                        <a:rPr lang="ko-KR" altLang="en-US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전원공급장치 제조 기술</a:t>
                      </a:r>
                    </a:p>
                    <a:p>
                      <a:pPr marL="342900" lvl="0" indent="-342900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/>
                      </a:pPr>
                      <a:r>
                        <a:rPr lang="en-US" altLang="ko-KR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5.</a:t>
                      </a:r>
                      <a:r>
                        <a:rPr lang="ko-KR" altLang="en-US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 리폼램프 방등</a:t>
                      </a:r>
                      <a:r>
                        <a:rPr lang="en-US" altLang="ko-KR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,</a:t>
                      </a:r>
                      <a:r>
                        <a:rPr lang="ko-KR" altLang="en-US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거실등</a:t>
                      </a:r>
                      <a:r>
                        <a:rPr lang="en-US" altLang="ko-KR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,</a:t>
                      </a:r>
                      <a:r>
                        <a:rPr lang="ko-KR" altLang="en-US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슬림랜즈형</a:t>
                      </a:r>
                      <a:r>
                        <a:rPr lang="en-US" altLang="ko-KR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,</a:t>
                      </a:r>
                      <a:r>
                        <a:rPr lang="ko-KR" altLang="en-US" sz="1100" b="0" i="0" u="none" kern="120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다용도원형등 제조 기술</a:t>
                      </a:r>
                    </a:p>
                  </a:txBody>
                  <a:tcPr marL="86863" marR="86863" marT="43432" marB="43432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8976">
                <a:tc>
                  <a:txBody>
                    <a:bodyPr/>
                    <a:lstStyle/>
                    <a:p>
                      <a:pPr marL="342900" lvl="0" indent="-342900" algn="ctr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1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기술상용화</a:t>
                      </a:r>
                      <a:r>
                        <a:rPr lang="en-US" altLang="ko-KR" sz="11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(</a:t>
                      </a:r>
                      <a:r>
                        <a:rPr lang="ko-KR" altLang="en-US" sz="11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사업화</a:t>
                      </a:r>
                      <a:r>
                        <a:rPr lang="en-US" altLang="ko-KR" sz="11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)</a:t>
                      </a:r>
                      <a:r>
                        <a:rPr lang="ko-KR" altLang="en-US" sz="11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예정</a:t>
                      </a:r>
                    </a:p>
                  </a:txBody>
                  <a:tcPr marL="86863" marR="86863" marT="43432" marB="43432"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1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3</a:t>
                      </a:r>
                      <a:endParaRPr lang="ko-KR" altLang="en-US" sz="1100" b="0" i="0" u="none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marL="86863" marR="86863" marT="43432" marB="43432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1. 실내인테리어용 조명</a:t>
                      </a: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(</a:t>
                      </a:r>
                      <a:r>
                        <a:rPr lang="ko-KR" altLang="en-US" sz="1100" b="0" i="0" u="none" dirty="0" err="1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큐빅바</a:t>
                      </a: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) 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개발</a:t>
                      </a:r>
                      <a:endParaRPr lang="en-US" altLang="ko-KR" sz="1100" b="0" i="0" u="none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  <a:p>
                      <a:pPr marL="342900" lvl="0" indent="-342900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2.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방수타입 안정기 추가 개발</a:t>
                      </a: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(KS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기준</a:t>
                      </a: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)</a:t>
                      </a:r>
                      <a:endParaRPr lang="ko-KR" altLang="en-US" sz="1100" b="0" i="0" u="none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  <a:p>
                      <a:pPr marL="342900" lvl="0" indent="-342900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3.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실외 경관 조명개발</a:t>
                      </a: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(KS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기준</a:t>
                      </a: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)</a:t>
                      </a:r>
                    </a:p>
                  </a:txBody>
                  <a:tcPr marL="86863" marR="86863" marT="43432" marB="43432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9566">
                <a:tc>
                  <a:txBody>
                    <a:bodyPr/>
                    <a:lstStyle/>
                    <a:p>
                      <a:pPr marL="342900" lvl="0" indent="-342900" algn="ctr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특허</a:t>
                      </a:r>
                    </a:p>
                  </a:txBody>
                  <a:tcPr marL="86863" marR="86863" marT="43432" marB="43432"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3</a:t>
                      </a:r>
                    </a:p>
                  </a:txBody>
                  <a:tcPr marL="86863" marR="86863" marT="43432" marB="43432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1.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길이 </a:t>
                      </a:r>
                      <a:r>
                        <a:rPr lang="ko-KR" altLang="en-US" sz="1100" b="0" i="0" u="none" dirty="0" err="1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가변형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</a:t>
                      </a:r>
                      <a:r>
                        <a:rPr lang="ko-KR" altLang="en-US" sz="1100" b="0" i="0" u="none" dirty="0" err="1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브라켓을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포함한 조명 장치</a:t>
                      </a:r>
                    </a:p>
                    <a:p>
                      <a:pPr marL="342900" lvl="0" indent="-342900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2.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지능형 감지센서를 기반 스마트 </a:t>
                      </a:r>
                      <a:r>
                        <a:rPr lang="ko-KR" altLang="en-US" sz="1100" b="0" i="0" u="none" dirty="0" err="1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케어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조명 시스템 및 방법</a:t>
                      </a:r>
                      <a:endParaRPr lang="en-US" altLang="ko-KR" sz="1100" b="0" i="0" u="none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  <a:p>
                      <a:pPr marL="342900" lvl="0" indent="-342900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3. 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식물성장 관리방법 및 이를 이용하는 장치</a:t>
                      </a:r>
                    </a:p>
                    <a:p>
                      <a:pPr marL="342900" lvl="0" indent="-342900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  </a:t>
                      </a: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(3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건 출원중</a:t>
                      </a: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)</a:t>
                      </a:r>
                    </a:p>
                  </a:txBody>
                  <a:tcPr marL="86863" marR="86863" marT="43432" marB="43432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2974">
                <a:tc>
                  <a:txBody>
                    <a:bodyPr/>
                    <a:lstStyle/>
                    <a:p>
                      <a:pPr marL="342900" lvl="0" indent="-342900" algn="ctr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1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의장</a:t>
                      </a:r>
                    </a:p>
                  </a:txBody>
                  <a:tcPr marL="86863" marR="86863" marT="43432" marB="43432"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1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6</a:t>
                      </a:r>
                    </a:p>
                  </a:txBody>
                  <a:tcPr marL="86863" marR="86863" marT="43432" marB="43432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디자인등록 </a:t>
                      </a: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7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건 (출원중 </a:t>
                      </a: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4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건)</a:t>
                      </a:r>
                    </a:p>
                  </a:txBody>
                  <a:tcPr marL="86863" marR="86863" marT="43432" marB="43432" anchor="ctr" horzOverflow="overflow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2974">
                <a:tc>
                  <a:txBody>
                    <a:bodyPr/>
                    <a:lstStyle/>
                    <a:p>
                      <a:pPr marL="342900" lvl="0" indent="-342900" algn="ctr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1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인증실적</a:t>
                      </a:r>
                    </a:p>
                  </a:txBody>
                  <a:tcPr marL="86863" marR="86863" marT="43432" marB="43432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1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7</a:t>
                      </a:r>
                    </a:p>
                  </a:txBody>
                  <a:tcPr marL="86863" marR="86863" marT="43432" marB="43432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ISO 9001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, </a:t>
                      </a: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KS 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인증</a:t>
                      </a: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(2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건</a:t>
                      </a: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),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</a:t>
                      </a: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KC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안전인증(</a:t>
                      </a: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8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건)</a:t>
                      </a:r>
                    </a:p>
                  </a:txBody>
                  <a:tcPr marL="86863" marR="86863" marT="43432" marB="43432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2974">
                <a:tc>
                  <a:txBody>
                    <a:bodyPr/>
                    <a:lstStyle/>
                    <a:p>
                      <a:pPr marL="342900" lvl="0" indent="-342900" algn="ctr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ko-KR" altLang="en-US" sz="11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</a:rPr>
                        <a:t>기타</a:t>
                      </a:r>
                    </a:p>
                  </a:txBody>
                  <a:tcPr marL="86863" marR="86863" marT="43432" marB="43432"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</a:lnT>
                    <a:lnB w="19050" cap="flat" cmpd="sng" algn="ctr">
                      <a:noFill/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 altLang="en-US"/>
                      </a:pPr>
                      <a:r>
                        <a:rPr lang="en-US" altLang="ko-KR" sz="1100" b="0" i="0" u="none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  <a:endParaRPr lang="ko-KR" altLang="en-US" sz="1100" b="0" i="0" u="none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marL="86863" marR="86863" marT="43432" marB="43432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</a:lnT>
                    <a:lnB w="19050" cap="flat" cmpd="sng" algn="ctr">
                      <a:noFill/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defTabSz="871876" eaLnBrk="1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None/>
                        <a:defRPr lang="ko-KR"/>
                      </a:pP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상표등록 </a:t>
                      </a: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건</a:t>
                      </a: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,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</a:t>
                      </a:r>
                      <a:r>
                        <a:rPr lang="ko-KR" altLang="en-US" sz="1100" b="0" i="0" u="none" dirty="0" err="1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이노비즈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인증</a:t>
                      </a:r>
                      <a:r>
                        <a:rPr lang="en-US" altLang="ko-KR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 , </a:t>
                      </a:r>
                      <a:r>
                        <a:rPr lang="ko-KR" altLang="en-US" sz="1100" b="0" i="0" u="none" dirty="0">
                          <a:solidFill>
                            <a:srgbClr val="333333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연구개발전담부서</a:t>
                      </a:r>
                      <a:endParaRPr lang="en-US" altLang="ko-KR" sz="1100" b="0" i="0" u="none" dirty="0">
                        <a:solidFill>
                          <a:srgbClr val="333333"/>
                        </a:solidFill>
                        <a:latin typeface="맑은 고딕"/>
                        <a:ea typeface="맑은 고딕"/>
                        <a:cs typeface="굴림"/>
                      </a:endParaRPr>
                    </a:p>
                  </a:txBody>
                  <a:tcPr marL="86863" marR="86863" marT="43432" marB="43432" anchor="ctr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</a:lnL>
                    <a:lnR w="12700" cap="flat" cmpd="sng" algn="ctr">
                      <a:noFill/>
                      <a:prstDash val="solid"/>
                      <a:round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</a:lnT>
                    <a:lnB w="19050" cap="flat" cmpd="sng" algn="ctr">
                      <a:noFill/>
                      <a:prstDash val="solid"/>
                      <a:round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슬라이드 번호 개체 틀 37">
            <a:extLst>
              <a:ext uri="{FF2B5EF4-FFF2-40B4-BE49-F238E27FC236}">
                <a16:creationId xmlns:a16="http://schemas.microsoft.com/office/drawing/2014/main" id="{32E5D2AF-B44C-4AA8-9756-DC9268F22AB8}"/>
              </a:ext>
            </a:extLst>
          </p:cNvPr>
          <p:cNvSpPr txBox="1"/>
          <p:nvPr/>
        </p:nvSpPr>
        <p:spPr>
          <a:xfrm>
            <a:off x="8534109" y="6385158"/>
            <a:ext cx="430379" cy="476250"/>
          </a:xfrm>
          <a:prstGeom prst="rect">
            <a:avLst/>
          </a:prstGeom>
          <a:noFill/>
          <a:ln>
            <a:miter/>
          </a:ln>
        </p:spPr>
        <p:txBody>
          <a:bodyPr/>
          <a:lstStyle/>
          <a:p>
            <a:pPr marL="0" lvl="0" indent="0" algn="l" defTabSz="9000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None/>
              <a:defRPr lang="ko-KR"/>
            </a:pPr>
            <a:fld id="{124EEDB3-CF50-450B-9CE2-BB28C0776AC5}" type="slidenum">
              <a:rPr lang="en-US" altLang="ko-KR" sz="1800" b="0" i="0" u="none" kern="1200" spc="0" baseline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</a:rPr>
              <a:pPr marL="0" lvl="0" indent="0" algn="l" defTabSz="90000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None/>
                <a:defRPr lang="ko-KR"/>
              </a:pPr>
              <a:t>9</a:t>
            </a:fld>
            <a:endParaRPr lang="en-US" altLang="ko-KR" sz="1800" b="0" i="0" u="none" kern="1200" spc="0" baseline="0" dirty="0"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1634</Words>
  <Application>Microsoft Office PowerPoint</Application>
  <PresentationFormat>화면 슬라이드 쇼(4:3)</PresentationFormat>
  <Paragraphs>482</Paragraphs>
  <Slides>22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29" baseType="lpstr">
      <vt:lpstr>굴림</vt:lpstr>
      <vt:lpstr>나눔고딕 ExtraBold</vt:lpstr>
      <vt:lpstr>맑은 고딕</vt:lpstr>
      <vt:lpstr>Arial</vt:lpstr>
      <vt:lpstr>Times New Roman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파워포인트배경(심플한 푸른배경과 빌딩)</dc:title>
  <dc:creator>㈜인비닷컴 Power PT</dc:creator>
  <dc:description>무단 복제 배포시 법적 불이익을 받을 수 있습니다.</dc:description>
  <cp:lastModifiedBy>Carolyn Collins</cp:lastModifiedBy>
  <cp:revision>603</cp:revision>
  <dcterms:created xsi:type="dcterms:W3CDTF">2014-02-26T08:36:30Z</dcterms:created>
  <dcterms:modified xsi:type="dcterms:W3CDTF">2022-03-07T04:17:48Z</dcterms:modified>
  <cp:category>비즈폼에서 제공하는 프리미엄 템플릿은비즈폼과 파워피티의 제휴를 통해서 제공되는 콘텐츠로해당 서식은 저작권의 보호를 받습니다.</cp:category>
  <cp:version/>
</cp:coreProperties>
</file>